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335" r:id="rId4"/>
    <p:sldId id="336" r:id="rId5"/>
    <p:sldId id="327" r:id="rId6"/>
    <p:sldId id="330" r:id="rId7"/>
    <p:sldId id="331" r:id="rId8"/>
    <p:sldId id="332" r:id="rId9"/>
    <p:sldId id="337" r:id="rId10"/>
    <p:sldId id="324" r:id="rId11"/>
    <p:sldId id="315" r:id="rId12"/>
    <p:sldId id="27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CC"/>
    <a:srgbClr val="FFCCFF"/>
    <a:srgbClr val="F4BEEA"/>
    <a:srgbClr val="FFFFFF"/>
    <a:srgbClr val="CC0099"/>
    <a:srgbClr val="CC00FF"/>
    <a:srgbClr val="FFFFCC"/>
    <a:srgbClr val="9900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90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9FCDD1-EC38-43B0-85D8-34AC1597A47A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29C5F0C-A6D1-4043-8BC9-5E2252CA25C9}">
      <dgm:prSet phldrT="[Текст]"/>
      <dgm:spPr/>
      <dgm:t>
        <a:bodyPr/>
        <a:lstStyle/>
        <a:p>
          <a:r>
            <a:rPr lang="ru-RU" b="1" dirty="0">
              <a:solidFill>
                <a:srgbClr val="723D92"/>
              </a:solidFill>
            </a:rPr>
            <a:t>Оплата образовательных услуг в рамках ПФДОД</a:t>
          </a:r>
        </a:p>
      </dgm:t>
    </dgm:pt>
    <dgm:pt modelId="{C3A1F469-3766-4E74-A299-5FD08F7DD550}" type="parTrans" cxnId="{332E6213-3091-4C96-A6D1-2F3EFA1C3000}">
      <dgm:prSet/>
      <dgm:spPr/>
      <dgm:t>
        <a:bodyPr/>
        <a:lstStyle/>
        <a:p>
          <a:endParaRPr lang="ru-RU"/>
        </a:p>
      </dgm:t>
    </dgm:pt>
    <dgm:pt modelId="{205B5371-1BBD-4F25-93A0-BD2463B65453}" type="sibTrans" cxnId="{332E6213-3091-4C96-A6D1-2F3EFA1C3000}">
      <dgm:prSet/>
      <dgm:spPr/>
      <dgm:t>
        <a:bodyPr/>
        <a:lstStyle/>
        <a:p>
          <a:endParaRPr lang="ru-RU"/>
        </a:p>
      </dgm:t>
    </dgm:pt>
    <dgm:pt modelId="{8A4BE269-EDED-4B69-B3B5-AD67E9F24B0A}">
      <dgm:prSet phldrT="[Текст]"/>
      <dgm:spPr/>
      <dgm:t>
        <a:bodyPr/>
        <a:lstStyle/>
        <a:p>
          <a:r>
            <a:rPr lang="ru-RU" b="1" dirty="0">
              <a:solidFill>
                <a:srgbClr val="BF5BC1"/>
              </a:solidFill>
            </a:rPr>
            <a:t>Социальным сертификатом</a:t>
          </a:r>
        </a:p>
      </dgm:t>
    </dgm:pt>
    <dgm:pt modelId="{FBCE5D63-45E9-4F40-BDA0-D9EF0C305EAB}" type="parTrans" cxnId="{F3C3F157-0692-445E-937C-E145826491A8}">
      <dgm:prSet/>
      <dgm:spPr/>
      <dgm:t>
        <a:bodyPr/>
        <a:lstStyle/>
        <a:p>
          <a:endParaRPr lang="ru-RU"/>
        </a:p>
      </dgm:t>
    </dgm:pt>
    <dgm:pt modelId="{F0F10076-E73A-4663-9B91-BFED393932DB}" type="sibTrans" cxnId="{F3C3F157-0692-445E-937C-E145826491A8}">
      <dgm:prSet/>
      <dgm:spPr/>
      <dgm:t>
        <a:bodyPr/>
        <a:lstStyle/>
        <a:p>
          <a:endParaRPr lang="ru-RU"/>
        </a:p>
      </dgm:t>
    </dgm:pt>
    <dgm:pt modelId="{CFFBEAB0-8509-4CEA-9218-4119B6FCF99D}">
      <dgm:prSet phldrT="[Текст]"/>
      <dgm:spPr/>
      <dgm:t>
        <a:bodyPr/>
        <a:lstStyle/>
        <a:p>
          <a:r>
            <a:rPr lang="ru-RU" b="1" dirty="0">
              <a:solidFill>
                <a:srgbClr val="C00000"/>
              </a:solidFill>
            </a:rPr>
            <a:t>Сертификат + доплата за счет собственных средств</a:t>
          </a:r>
        </a:p>
      </dgm:t>
    </dgm:pt>
    <dgm:pt modelId="{0C712096-70FB-4099-8BCC-4548CFA9001B}" type="parTrans" cxnId="{197EAEF5-C965-40F8-9890-7478771C953D}">
      <dgm:prSet/>
      <dgm:spPr/>
      <dgm:t>
        <a:bodyPr/>
        <a:lstStyle/>
        <a:p>
          <a:endParaRPr lang="ru-RU"/>
        </a:p>
      </dgm:t>
    </dgm:pt>
    <dgm:pt modelId="{AD3B5B5D-E41F-420F-ADB0-08209C637F60}" type="sibTrans" cxnId="{197EAEF5-C965-40F8-9890-7478771C953D}">
      <dgm:prSet/>
      <dgm:spPr/>
      <dgm:t>
        <a:bodyPr/>
        <a:lstStyle/>
        <a:p>
          <a:endParaRPr lang="ru-RU"/>
        </a:p>
      </dgm:t>
    </dgm:pt>
    <dgm:pt modelId="{20D295E8-9F09-478B-ADFF-BF472F036E6A}">
      <dgm:prSet/>
      <dgm:spPr/>
      <dgm:t>
        <a:bodyPr/>
        <a:lstStyle/>
        <a:p>
          <a:r>
            <a:rPr lang="ru-RU" b="1" dirty="0">
              <a:solidFill>
                <a:srgbClr val="0070C0"/>
              </a:solidFill>
            </a:rPr>
            <a:t>Сертификат + средства маткапитала</a:t>
          </a:r>
        </a:p>
      </dgm:t>
    </dgm:pt>
    <dgm:pt modelId="{A99EBACD-B185-4F21-8F10-82147EB5E1CE}" type="parTrans" cxnId="{A5BAA54F-538B-4E7B-B9E9-CF378B5521F7}">
      <dgm:prSet/>
      <dgm:spPr/>
      <dgm:t>
        <a:bodyPr/>
        <a:lstStyle/>
        <a:p>
          <a:endParaRPr lang="ru-RU"/>
        </a:p>
      </dgm:t>
    </dgm:pt>
    <dgm:pt modelId="{EB8E705E-755D-44C6-9DA5-9E7335755D4F}" type="sibTrans" cxnId="{A5BAA54F-538B-4E7B-B9E9-CF378B5521F7}">
      <dgm:prSet/>
      <dgm:spPr/>
      <dgm:t>
        <a:bodyPr/>
        <a:lstStyle/>
        <a:p>
          <a:endParaRPr lang="ru-RU"/>
        </a:p>
      </dgm:t>
    </dgm:pt>
    <dgm:pt modelId="{86383EC1-82F0-4BED-AB86-1E6232A5960D}" type="pres">
      <dgm:prSet presAssocID="{449FCDD1-EC38-43B0-85D8-34AC1597A47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AD79A4A-A884-474B-AA1A-C386C1DB76B7}" type="pres">
      <dgm:prSet presAssocID="{529C5F0C-A6D1-4043-8BC9-5E2252CA25C9}" presName="hierRoot1" presStyleCnt="0"/>
      <dgm:spPr/>
    </dgm:pt>
    <dgm:pt modelId="{1EE09727-AB97-4E8A-BB95-AFA3C7FD6159}" type="pres">
      <dgm:prSet presAssocID="{529C5F0C-A6D1-4043-8BC9-5E2252CA25C9}" presName="composite" presStyleCnt="0"/>
      <dgm:spPr/>
    </dgm:pt>
    <dgm:pt modelId="{AFCC77D4-3DFA-4841-820A-D9E3213B0C98}" type="pres">
      <dgm:prSet presAssocID="{529C5F0C-A6D1-4043-8BC9-5E2252CA25C9}" presName="background" presStyleLbl="node0" presStyleIdx="0" presStyleCnt="1"/>
      <dgm:spPr>
        <a:solidFill>
          <a:srgbClr val="723D92"/>
        </a:solidFill>
      </dgm:spPr>
    </dgm:pt>
    <dgm:pt modelId="{422DF857-C861-40AF-BBF8-B5D16D4E9A08}" type="pres">
      <dgm:prSet presAssocID="{529C5F0C-A6D1-4043-8BC9-5E2252CA25C9}" presName="text" presStyleLbl="fgAcc0" presStyleIdx="0" presStyleCnt="1">
        <dgm:presLayoutVars>
          <dgm:chPref val="3"/>
        </dgm:presLayoutVars>
      </dgm:prSet>
      <dgm:spPr/>
    </dgm:pt>
    <dgm:pt modelId="{E7AD1FCA-4F8E-445C-A997-7F79C5615E84}" type="pres">
      <dgm:prSet presAssocID="{529C5F0C-A6D1-4043-8BC9-5E2252CA25C9}" presName="hierChild2" presStyleCnt="0"/>
      <dgm:spPr/>
    </dgm:pt>
    <dgm:pt modelId="{BCB74536-D94F-487D-BE5F-25CF4C7014CC}" type="pres">
      <dgm:prSet presAssocID="{FBCE5D63-45E9-4F40-BDA0-D9EF0C305EAB}" presName="Name10" presStyleLbl="parChTrans1D2" presStyleIdx="0" presStyleCnt="3"/>
      <dgm:spPr/>
    </dgm:pt>
    <dgm:pt modelId="{5576B218-7F83-4A56-9532-F792384EE9D9}" type="pres">
      <dgm:prSet presAssocID="{8A4BE269-EDED-4B69-B3B5-AD67E9F24B0A}" presName="hierRoot2" presStyleCnt="0"/>
      <dgm:spPr/>
    </dgm:pt>
    <dgm:pt modelId="{C70B3495-618D-4A17-9684-7D06D00FBA3F}" type="pres">
      <dgm:prSet presAssocID="{8A4BE269-EDED-4B69-B3B5-AD67E9F24B0A}" presName="composite2" presStyleCnt="0"/>
      <dgm:spPr/>
    </dgm:pt>
    <dgm:pt modelId="{8413EB15-C8B6-4486-9CE5-DF7F36B01426}" type="pres">
      <dgm:prSet presAssocID="{8A4BE269-EDED-4B69-B3B5-AD67E9F24B0A}" presName="background2" presStyleLbl="node2" presStyleIdx="0" presStyleCnt="3"/>
      <dgm:spPr>
        <a:solidFill>
          <a:srgbClr val="723D92">
            <a:alpha val="75000"/>
          </a:srgbClr>
        </a:solidFill>
      </dgm:spPr>
    </dgm:pt>
    <dgm:pt modelId="{7FE17C97-E664-4812-AF3E-DF994631755E}" type="pres">
      <dgm:prSet presAssocID="{8A4BE269-EDED-4B69-B3B5-AD67E9F24B0A}" presName="text2" presStyleLbl="fgAcc2" presStyleIdx="0" presStyleCnt="3">
        <dgm:presLayoutVars>
          <dgm:chPref val="3"/>
        </dgm:presLayoutVars>
      </dgm:prSet>
      <dgm:spPr/>
    </dgm:pt>
    <dgm:pt modelId="{69E66904-67C5-4728-8873-06A2B05104A6}" type="pres">
      <dgm:prSet presAssocID="{8A4BE269-EDED-4B69-B3B5-AD67E9F24B0A}" presName="hierChild3" presStyleCnt="0"/>
      <dgm:spPr/>
    </dgm:pt>
    <dgm:pt modelId="{1CF1BBF0-ADFA-497F-B93B-3F030DA325A2}" type="pres">
      <dgm:prSet presAssocID="{0C712096-70FB-4099-8BCC-4548CFA9001B}" presName="Name10" presStyleLbl="parChTrans1D2" presStyleIdx="1" presStyleCnt="3"/>
      <dgm:spPr/>
    </dgm:pt>
    <dgm:pt modelId="{B2DE0D34-FC94-43F6-96E6-610FA6817FEA}" type="pres">
      <dgm:prSet presAssocID="{CFFBEAB0-8509-4CEA-9218-4119B6FCF99D}" presName="hierRoot2" presStyleCnt="0"/>
      <dgm:spPr/>
    </dgm:pt>
    <dgm:pt modelId="{FA120E95-9120-4679-90CA-F169EE979D04}" type="pres">
      <dgm:prSet presAssocID="{CFFBEAB0-8509-4CEA-9218-4119B6FCF99D}" presName="composite2" presStyleCnt="0"/>
      <dgm:spPr/>
    </dgm:pt>
    <dgm:pt modelId="{7ED63134-4C8D-4B60-B6CB-799611D2A8A4}" type="pres">
      <dgm:prSet presAssocID="{CFFBEAB0-8509-4CEA-9218-4119B6FCF99D}" presName="background2" presStyleLbl="node2" presStyleIdx="1" presStyleCnt="3"/>
      <dgm:spPr>
        <a:solidFill>
          <a:srgbClr val="723D92">
            <a:alpha val="60000"/>
          </a:srgbClr>
        </a:solidFill>
      </dgm:spPr>
    </dgm:pt>
    <dgm:pt modelId="{9F9F8C06-DB0C-4560-9BEE-C38DC1020BCD}" type="pres">
      <dgm:prSet presAssocID="{CFFBEAB0-8509-4CEA-9218-4119B6FCF99D}" presName="text2" presStyleLbl="fgAcc2" presStyleIdx="1" presStyleCnt="3">
        <dgm:presLayoutVars>
          <dgm:chPref val="3"/>
        </dgm:presLayoutVars>
      </dgm:prSet>
      <dgm:spPr/>
    </dgm:pt>
    <dgm:pt modelId="{77A9ACB2-F6F0-44AF-BC57-EF70946458BE}" type="pres">
      <dgm:prSet presAssocID="{CFFBEAB0-8509-4CEA-9218-4119B6FCF99D}" presName="hierChild3" presStyleCnt="0"/>
      <dgm:spPr/>
    </dgm:pt>
    <dgm:pt modelId="{77E7EC21-36BA-4940-BD39-1F2B3552322C}" type="pres">
      <dgm:prSet presAssocID="{A99EBACD-B185-4F21-8F10-82147EB5E1CE}" presName="Name10" presStyleLbl="parChTrans1D2" presStyleIdx="2" presStyleCnt="3"/>
      <dgm:spPr/>
    </dgm:pt>
    <dgm:pt modelId="{727EC658-5FB3-4288-8C88-15DA45108097}" type="pres">
      <dgm:prSet presAssocID="{20D295E8-9F09-478B-ADFF-BF472F036E6A}" presName="hierRoot2" presStyleCnt="0"/>
      <dgm:spPr/>
    </dgm:pt>
    <dgm:pt modelId="{818A40EE-52DC-4D76-8741-6C67CC393F21}" type="pres">
      <dgm:prSet presAssocID="{20D295E8-9F09-478B-ADFF-BF472F036E6A}" presName="composite2" presStyleCnt="0"/>
      <dgm:spPr/>
    </dgm:pt>
    <dgm:pt modelId="{87C56A34-B22D-477B-806C-30AA4F74AF50}" type="pres">
      <dgm:prSet presAssocID="{20D295E8-9F09-478B-ADFF-BF472F036E6A}" presName="background2" presStyleLbl="node2" presStyleIdx="2" presStyleCnt="3"/>
      <dgm:spPr>
        <a:solidFill>
          <a:srgbClr val="723D92">
            <a:alpha val="40000"/>
          </a:srgbClr>
        </a:solidFill>
      </dgm:spPr>
    </dgm:pt>
    <dgm:pt modelId="{CB3EB6BB-1757-4D37-AE48-D9869F752B34}" type="pres">
      <dgm:prSet presAssocID="{20D295E8-9F09-478B-ADFF-BF472F036E6A}" presName="text2" presStyleLbl="fgAcc2" presStyleIdx="2" presStyleCnt="3">
        <dgm:presLayoutVars>
          <dgm:chPref val="3"/>
        </dgm:presLayoutVars>
      </dgm:prSet>
      <dgm:spPr/>
    </dgm:pt>
    <dgm:pt modelId="{0F5CCF4A-89F7-43C7-8C55-80C23FB565D6}" type="pres">
      <dgm:prSet presAssocID="{20D295E8-9F09-478B-ADFF-BF472F036E6A}" presName="hierChild3" presStyleCnt="0"/>
      <dgm:spPr/>
    </dgm:pt>
  </dgm:ptLst>
  <dgm:cxnLst>
    <dgm:cxn modelId="{52462201-E6F3-4668-9DE3-40B0E7A268DC}" type="presOf" srcId="{529C5F0C-A6D1-4043-8BC9-5E2252CA25C9}" destId="{422DF857-C861-40AF-BBF8-B5D16D4E9A08}" srcOrd="0" destOrd="0" presId="urn:microsoft.com/office/officeart/2005/8/layout/hierarchy1"/>
    <dgm:cxn modelId="{332E6213-3091-4C96-A6D1-2F3EFA1C3000}" srcId="{449FCDD1-EC38-43B0-85D8-34AC1597A47A}" destId="{529C5F0C-A6D1-4043-8BC9-5E2252CA25C9}" srcOrd="0" destOrd="0" parTransId="{C3A1F469-3766-4E74-A299-5FD08F7DD550}" sibTransId="{205B5371-1BBD-4F25-93A0-BD2463B65453}"/>
    <dgm:cxn modelId="{A5BAA54F-538B-4E7B-B9E9-CF378B5521F7}" srcId="{529C5F0C-A6D1-4043-8BC9-5E2252CA25C9}" destId="{20D295E8-9F09-478B-ADFF-BF472F036E6A}" srcOrd="2" destOrd="0" parTransId="{A99EBACD-B185-4F21-8F10-82147EB5E1CE}" sibTransId="{EB8E705E-755D-44C6-9DA5-9E7335755D4F}"/>
    <dgm:cxn modelId="{F3C3F157-0692-445E-937C-E145826491A8}" srcId="{529C5F0C-A6D1-4043-8BC9-5E2252CA25C9}" destId="{8A4BE269-EDED-4B69-B3B5-AD67E9F24B0A}" srcOrd="0" destOrd="0" parTransId="{FBCE5D63-45E9-4F40-BDA0-D9EF0C305EAB}" sibTransId="{F0F10076-E73A-4663-9B91-BFED393932DB}"/>
    <dgm:cxn modelId="{8BD9977B-0BBB-4547-AF10-D4140BF5659F}" type="presOf" srcId="{0C712096-70FB-4099-8BCC-4548CFA9001B}" destId="{1CF1BBF0-ADFA-497F-B93B-3F030DA325A2}" srcOrd="0" destOrd="0" presId="urn:microsoft.com/office/officeart/2005/8/layout/hierarchy1"/>
    <dgm:cxn modelId="{5782D57E-7368-43FF-8ACA-806CAB5B998D}" type="presOf" srcId="{FBCE5D63-45E9-4F40-BDA0-D9EF0C305EAB}" destId="{BCB74536-D94F-487D-BE5F-25CF4C7014CC}" srcOrd="0" destOrd="0" presId="urn:microsoft.com/office/officeart/2005/8/layout/hierarchy1"/>
    <dgm:cxn modelId="{C380B67F-22C0-49D5-92B4-5DB4A31EF564}" type="presOf" srcId="{8A4BE269-EDED-4B69-B3B5-AD67E9F24B0A}" destId="{7FE17C97-E664-4812-AF3E-DF994631755E}" srcOrd="0" destOrd="0" presId="urn:microsoft.com/office/officeart/2005/8/layout/hierarchy1"/>
    <dgm:cxn modelId="{292B9881-5222-4970-99CF-A615F8B81937}" type="presOf" srcId="{20D295E8-9F09-478B-ADFF-BF472F036E6A}" destId="{CB3EB6BB-1757-4D37-AE48-D9869F752B34}" srcOrd="0" destOrd="0" presId="urn:microsoft.com/office/officeart/2005/8/layout/hierarchy1"/>
    <dgm:cxn modelId="{5A954486-BC02-4108-8E16-BE992ED10F6E}" type="presOf" srcId="{A99EBACD-B185-4F21-8F10-82147EB5E1CE}" destId="{77E7EC21-36BA-4940-BD39-1F2B3552322C}" srcOrd="0" destOrd="0" presId="urn:microsoft.com/office/officeart/2005/8/layout/hierarchy1"/>
    <dgm:cxn modelId="{F2987094-693A-4457-9D8E-242C5F025294}" type="presOf" srcId="{CFFBEAB0-8509-4CEA-9218-4119B6FCF99D}" destId="{9F9F8C06-DB0C-4560-9BEE-C38DC1020BCD}" srcOrd="0" destOrd="0" presId="urn:microsoft.com/office/officeart/2005/8/layout/hierarchy1"/>
    <dgm:cxn modelId="{180A2FD3-7AD9-498A-9576-6807642F14C7}" type="presOf" srcId="{449FCDD1-EC38-43B0-85D8-34AC1597A47A}" destId="{86383EC1-82F0-4BED-AB86-1E6232A5960D}" srcOrd="0" destOrd="0" presId="urn:microsoft.com/office/officeart/2005/8/layout/hierarchy1"/>
    <dgm:cxn modelId="{197EAEF5-C965-40F8-9890-7478771C953D}" srcId="{529C5F0C-A6D1-4043-8BC9-5E2252CA25C9}" destId="{CFFBEAB0-8509-4CEA-9218-4119B6FCF99D}" srcOrd="1" destOrd="0" parTransId="{0C712096-70FB-4099-8BCC-4548CFA9001B}" sibTransId="{AD3B5B5D-E41F-420F-ADB0-08209C637F60}"/>
    <dgm:cxn modelId="{EE024D86-F60B-4180-B72B-D1E22BA49F12}" type="presParOf" srcId="{86383EC1-82F0-4BED-AB86-1E6232A5960D}" destId="{7AD79A4A-A884-474B-AA1A-C386C1DB76B7}" srcOrd="0" destOrd="0" presId="urn:microsoft.com/office/officeart/2005/8/layout/hierarchy1"/>
    <dgm:cxn modelId="{D10727E5-30E7-40CC-A94F-045C634772B7}" type="presParOf" srcId="{7AD79A4A-A884-474B-AA1A-C386C1DB76B7}" destId="{1EE09727-AB97-4E8A-BB95-AFA3C7FD6159}" srcOrd="0" destOrd="0" presId="urn:microsoft.com/office/officeart/2005/8/layout/hierarchy1"/>
    <dgm:cxn modelId="{089C8253-7498-4215-B35B-8F05653C7C61}" type="presParOf" srcId="{1EE09727-AB97-4E8A-BB95-AFA3C7FD6159}" destId="{AFCC77D4-3DFA-4841-820A-D9E3213B0C98}" srcOrd="0" destOrd="0" presId="urn:microsoft.com/office/officeart/2005/8/layout/hierarchy1"/>
    <dgm:cxn modelId="{5D5C8441-F2BA-4D7B-B8F3-3D14E645C6EF}" type="presParOf" srcId="{1EE09727-AB97-4E8A-BB95-AFA3C7FD6159}" destId="{422DF857-C861-40AF-BBF8-B5D16D4E9A08}" srcOrd="1" destOrd="0" presId="urn:microsoft.com/office/officeart/2005/8/layout/hierarchy1"/>
    <dgm:cxn modelId="{DAAB336D-25A5-48E4-B9E1-D14F072545D8}" type="presParOf" srcId="{7AD79A4A-A884-474B-AA1A-C386C1DB76B7}" destId="{E7AD1FCA-4F8E-445C-A997-7F79C5615E84}" srcOrd="1" destOrd="0" presId="urn:microsoft.com/office/officeart/2005/8/layout/hierarchy1"/>
    <dgm:cxn modelId="{D6A9D407-FFD5-46D8-87FD-828ACDCBC6A3}" type="presParOf" srcId="{E7AD1FCA-4F8E-445C-A997-7F79C5615E84}" destId="{BCB74536-D94F-487D-BE5F-25CF4C7014CC}" srcOrd="0" destOrd="0" presId="urn:microsoft.com/office/officeart/2005/8/layout/hierarchy1"/>
    <dgm:cxn modelId="{71260A65-EE73-4C41-8D81-1F202DADDA76}" type="presParOf" srcId="{E7AD1FCA-4F8E-445C-A997-7F79C5615E84}" destId="{5576B218-7F83-4A56-9532-F792384EE9D9}" srcOrd="1" destOrd="0" presId="urn:microsoft.com/office/officeart/2005/8/layout/hierarchy1"/>
    <dgm:cxn modelId="{0A62906B-232C-4A7E-8866-101D7EF88E5F}" type="presParOf" srcId="{5576B218-7F83-4A56-9532-F792384EE9D9}" destId="{C70B3495-618D-4A17-9684-7D06D00FBA3F}" srcOrd="0" destOrd="0" presId="urn:microsoft.com/office/officeart/2005/8/layout/hierarchy1"/>
    <dgm:cxn modelId="{A9AF5139-F3CA-487C-973C-1F07AA6F7DC0}" type="presParOf" srcId="{C70B3495-618D-4A17-9684-7D06D00FBA3F}" destId="{8413EB15-C8B6-4486-9CE5-DF7F36B01426}" srcOrd="0" destOrd="0" presId="urn:microsoft.com/office/officeart/2005/8/layout/hierarchy1"/>
    <dgm:cxn modelId="{C4EED33E-842B-4A41-A87E-E25BB310E2E1}" type="presParOf" srcId="{C70B3495-618D-4A17-9684-7D06D00FBA3F}" destId="{7FE17C97-E664-4812-AF3E-DF994631755E}" srcOrd="1" destOrd="0" presId="urn:microsoft.com/office/officeart/2005/8/layout/hierarchy1"/>
    <dgm:cxn modelId="{A5601E3B-3C15-442F-9DB7-6DCD3568A770}" type="presParOf" srcId="{5576B218-7F83-4A56-9532-F792384EE9D9}" destId="{69E66904-67C5-4728-8873-06A2B05104A6}" srcOrd="1" destOrd="0" presId="urn:microsoft.com/office/officeart/2005/8/layout/hierarchy1"/>
    <dgm:cxn modelId="{9AEE7183-0B09-46ED-A1EC-2CA5DA125599}" type="presParOf" srcId="{E7AD1FCA-4F8E-445C-A997-7F79C5615E84}" destId="{1CF1BBF0-ADFA-497F-B93B-3F030DA325A2}" srcOrd="2" destOrd="0" presId="urn:microsoft.com/office/officeart/2005/8/layout/hierarchy1"/>
    <dgm:cxn modelId="{DB92562C-33B4-496A-8197-91C360C35E0D}" type="presParOf" srcId="{E7AD1FCA-4F8E-445C-A997-7F79C5615E84}" destId="{B2DE0D34-FC94-43F6-96E6-610FA6817FEA}" srcOrd="3" destOrd="0" presId="urn:microsoft.com/office/officeart/2005/8/layout/hierarchy1"/>
    <dgm:cxn modelId="{BDBCD627-1906-4630-BDB5-6B5CEEECA305}" type="presParOf" srcId="{B2DE0D34-FC94-43F6-96E6-610FA6817FEA}" destId="{FA120E95-9120-4679-90CA-F169EE979D04}" srcOrd="0" destOrd="0" presId="urn:microsoft.com/office/officeart/2005/8/layout/hierarchy1"/>
    <dgm:cxn modelId="{00BF8314-A6A4-4083-A32F-65463E5D91CC}" type="presParOf" srcId="{FA120E95-9120-4679-90CA-F169EE979D04}" destId="{7ED63134-4C8D-4B60-B6CB-799611D2A8A4}" srcOrd="0" destOrd="0" presId="urn:microsoft.com/office/officeart/2005/8/layout/hierarchy1"/>
    <dgm:cxn modelId="{0776765F-C771-4BFE-B375-6182FDD93878}" type="presParOf" srcId="{FA120E95-9120-4679-90CA-F169EE979D04}" destId="{9F9F8C06-DB0C-4560-9BEE-C38DC1020BCD}" srcOrd="1" destOrd="0" presId="urn:microsoft.com/office/officeart/2005/8/layout/hierarchy1"/>
    <dgm:cxn modelId="{9C23D553-E152-47E5-AC6D-B05048BC7F24}" type="presParOf" srcId="{B2DE0D34-FC94-43F6-96E6-610FA6817FEA}" destId="{77A9ACB2-F6F0-44AF-BC57-EF70946458BE}" srcOrd="1" destOrd="0" presId="urn:microsoft.com/office/officeart/2005/8/layout/hierarchy1"/>
    <dgm:cxn modelId="{03644830-5A57-4E6B-935F-E39D130514EE}" type="presParOf" srcId="{E7AD1FCA-4F8E-445C-A997-7F79C5615E84}" destId="{77E7EC21-36BA-4940-BD39-1F2B3552322C}" srcOrd="4" destOrd="0" presId="urn:microsoft.com/office/officeart/2005/8/layout/hierarchy1"/>
    <dgm:cxn modelId="{DD5FBDA9-A68C-453A-BA2E-76F835095071}" type="presParOf" srcId="{E7AD1FCA-4F8E-445C-A997-7F79C5615E84}" destId="{727EC658-5FB3-4288-8C88-15DA45108097}" srcOrd="5" destOrd="0" presId="urn:microsoft.com/office/officeart/2005/8/layout/hierarchy1"/>
    <dgm:cxn modelId="{B4EA626F-DD9A-454F-9C14-F33F34505102}" type="presParOf" srcId="{727EC658-5FB3-4288-8C88-15DA45108097}" destId="{818A40EE-52DC-4D76-8741-6C67CC393F21}" srcOrd="0" destOrd="0" presId="urn:microsoft.com/office/officeart/2005/8/layout/hierarchy1"/>
    <dgm:cxn modelId="{6E888F16-908E-42F4-B583-B0E5EBD918F0}" type="presParOf" srcId="{818A40EE-52DC-4D76-8741-6C67CC393F21}" destId="{87C56A34-B22D-477B-806C-30AA4F74AF50}" srcOrd="0" destOrd="0" presId="urn:microsoft.com/office/officeart/2005/8/layout/hierarchy1"/>
    <dgm:cxn modelId="{44B762E7-F586-4F2B-9EC5-B0C4147E4282}" type="presParOf" srcId="{818A40EE-52DC-4D76-8741-6C67CC393F21}" destId="{CB3EB6BB-1757-4D37-AE48-D9869F752B34}" srcOrd="1" destOrd="0" presId="urn:microsoft.com/office/officeart/2005/8/layout/hierarchy1"/>
    <dgm:cxn modelId="{6BE0497C-923A-4AA5-AFD5-66AB0230BCDF}" type="presParOf" srcId="{727EC658-5FB3-4288-8C88-15DA45108097}" destId="{0F5CCF4A-89F7-43C7-8C55-80C23FB565D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9FCDD1-EC38-43B0-85D8-34AC1597A47A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29C5F0C-A6D1-4043-8BC9-5E2252CA25C9}">
      <dgm:prSet phldrT="[Текст]"/>
      <dgm:spPr/>
      <dgm:t>
        <a:bodyPr/>
        <a:lstStyle/>
        <a:p>
          <a:r>
            <a:rPr lang="ru-RU" b="1" dirty="0">
              <a:solidFill>
                <a:srgbClr val="723D92"/>
              </a:solidFill>
            </a:rPr>
            <a:t>Социальный сертификат для детей участников СВО (варианты)</a:t>
          </a:r>
        </a:p>
      </dgm:t>
    </dgm:pt>
    <dgm:pt modelId="{C3A1F469-3766-4E74-A299-5FD08F7DD550}" type="parTrans" cxnId="{332E6213-3091-4C96-A6D1-2F3EFA1C3000}">
      <dgm:prSet/>
      <dgm:spPr/>
      <dgm:t>
        <a:bodyPr/>
        <a:lstStyle/>
        <a:p>
          <a:endParaRPr lang="ru-RU"/>
        </a:p>
      </dgm:t>
    </dgm:pt>
    <dgm:pt modelId="{205B5371-1BBD-4F25-93A0-BD2463B65453}" type="sibTrans" cxnId="{332E6213-3091-4C96-A6D1-2F3EFA1C3000}">
      <dgm:prSet/>
      <dgm:spPr/>
      <dgm:t>
        <a:bodyPr/>
        <a:lstStyle/>
        <a:p>
          <a:endParaRPr lang="ru-RU"/>
        </a:p>
      </dgm:t>
    </dgm:pt>
    <dgm:pt modelId="{8A4BE269-EDED-4B69-B3B5-AD67E9F24B0A}">
      <dgm:prSet phldrT="[Текст]"/>
      <dgm:spPr/>
      <dgm:t>
        <a:bodyPr/>
        <a:lstStyle/>
        <a:p>
          <a:r>
            <a:rPr lang="ru-RU" b="1" dirty="0">
              <a:solidFill>
                <a:srgbClr val="BF5BC1"/>
              </a:solidFill>
            </a:rPr>
            <a:t>Отдельная категория – повышенный номинал сертификата</a:t>
          </a:r>
        </a:p>
      </dgm:t>
    </dgm:pt>
    <dgm:pt modelId="{FBCE5D63-45E9-4F40-BDA0-D9EF0C305EAB}" type="parTrans" cxnId="{F3C3F157-0692-445E-937C-E145826491A8}">
      <dgm:prSet/>
      <dgm:spPr/>
      <dgm:t>
        <a:bodyPr/>
        <a:lstStyle/>
        <a:p>
          <a:endParaRPr lang="ru-RU"/>
        </a:p>
      </dgm:t>
    </dgm:pt>
    <dgm:pt modelId="{F0F10076-E73A-4663-9B91-BFED393932DB}" type="sibTrans" cxnId="{F3C3F157-0692-445E-937C-E145826491A8}">
      <dgm:prSet/>
      <dgm:spPr/>
      <dgm:t>
        <a:bodyPr/>
        <a:lstStyle/>
        <a:p>
          <a:endParaRPr lang="ru-RU"/>
        </a:p>
      </dgm:t>
    </dgm:pt>
    <dgm:pt modelId="{CFFBEAB0-8509-4CEA-9218-4119B6FCF99D}">
      <dgm:prSet phldrT="[Текст]"/>
      <dgm:spPr/>
      <dgm:t>
        <a:bodyPr/>
        <a:lstStyle/>
        <a:p>
          <a:r>
            <a:rPr lang="ru-RU" b="1" dirty="0">
              <a:solidFill>
                <a:srgbClr val="C00000"/>
              </a:solidFill>
            </a:rPr>
            <a:t>Понижающий коэффициент для нормативных затрат без увеличения номинала</a:t>
          </a:r>
        </a:p>
      </dgm:t>
    </dgm:pt>
    <dgm:pt modelId="{0C712096-70FB-4099-8BCC-4548CFA9001B}" type="parTrans" cxnId="{197EAEF5-C965-40F8-9890-7478771C953D}">
      <dgm:prSet/>
      <dgm:spPr/>
      <dgm:t>
        <a:bodyPr/>
        <a:lstStyle/>
        <a:p>
          <a:endParaRPr lang="ru-RU"/>
        </a:p>
      </dgm:t>
    </dgm:pt>
    <dgm:pt modelId="{AD3B5B5D-E41F-420F-ADB0-08209C637F60}" type="sibTrans" cxnId="{197EAEF5-C965-40F8-9890-7478771C953D}">
      <dgm:prSet/>
      <dgm:spPr/>
      <dgm:t>
        <a:bodyPr/>
        <a:lstStyle/>
        <a:p>
          <a:endParaRPr lang="ru-RU"/>
        </a:p>
      </dgm:t>
    </dgm:pt>
    <dgm:pt modelId="{20D295E8-9F09-478B-ADFF-BF472F036E6A}">
      <dgm:prSet/>
      <dgm:spPr/>
      <dgm:t>
        <a:bodyPr/>
        <a:lstStyle/>
        <a:p>
          <a:r>
            <a:rPr lang="ru-RU" b="1" dirty="0">
              <a:solidFill>
                <a:srgbClr val="0070C0"/>
              </a:solidFill>
            </a:rPr>
            <a:t>Внеочередное зачисление на программу по сертификату</a:t>
          </a:r>
        </a:p>
      </dgm:t>
    </dgm:pt>
    <dgm:pt modelId="{A99EBACD-B185-4F21-8F10-82147EB5E1CE}" type="parTrans" cxnId="{A5BAA54F-538B-4E7B-B9E9-CF378B5521F7}">
      <dgm:prSet/>
      <dgm:spPr/>
      <dgm:t>
        <a:bodyPr/>
        <a:lstStyle/>
        <a:p>
          <a:endParaRPr lang="ru-RU"/>
        </a:p>
      </dgm:t>
    </dgm:pt>
    <dgm:pt modelId="{EB8E705E-755D-44C6-9DA5-9E7335755D4F}" type="sibTrans" cxnId="{A5BAA54F-538B-4E7B-B9E9-CF378B5521F7}">
      <dgm:prSet/>
      <dgm:spPr/>
      <dgm:t>
        <a:bodyPr/>
        <a:lstStyle/>
        <a:p>
          <a:endParaRPr lang="ru-RU"/>
        </a:p>
      </dgm:t>
    </dgm:pt>
    <dgm:pt modelId="{86383EC1-82F0-4BED-AB86-1E6232A5960D}" type="pres">
      <dgm:prSet presAssocID="{449FCDD1-EC38-43B0-85D8-34AC1597A47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AD79A4A-A884-474B-AA1A-C386C1DB76B7}" type="pres">
      <dgm:prSet presAssocID="{529C5F0C-A6D1-4043-8BC9-5E2252CA25C9}" presName="hierRoot1" presStyleCnt="0"/>
      <dgm:spPr/>
    </dgm:pt>
    <dgm:pt modelId="{1EE09727-AB97-4E8A-BB95-AFA3C7FD6159}" type="pres">
      <dgm:prSet presAssocID="{529C5F0C-A6D1-4043-8BC9-5E2252CA25C9}" presName="composite" presStyleCnt="0"/>
      <dgm:spPr/>
    </dgm:pt>
    <dgm:pt modelId="{AFCC77D4-3DFA-4841-820A-D9E3213B0C98}" type="pres">
      <dgm:prSet presAssocID="{529C5F0C-A6D1-4043-8BC9-5E2252CA25C9}" presName="background" presStyleLbl="node0" presStyleIdx="0" presStyleCnt="1"/>
      <dgm:spPr>
        <a:solidFill>
          <a:srgbClr val="723D92"/>
        </a:solidFill>
      </dgm:spPr>
    </dgm:pt>
    <dgm:pt modelId="{422DF857-C861-40AF-BBF8-B5D16D4E9A08}" type="pres">
      <dgm:prSet presAssocID="{529C5F0C-A6D1-4043-8BC9-5E2252CA25C9}" presName="text" presStyleLbl="fgAcc0" presStyleIdx="0" presStyleCnt="1">
        <dgm:presLayoutVars>
          <dgm:chPref val="3"/>
        </dgm:presLayoutVars>
      </dgm:prSet>
      <dgm:spPr/>
    </dgm:pt>
    <dgm:pt modelId="{E7AD1FCA-4F8E-445C-A997-7F79C5615E84}" type="pres">
      <dgm:prSet presAssocID="{529C5F0C-A6D1-4043-8BC9-5E2252CA25C9}" presName="hierChild2" presStyleCnt="0"/>
      <dgm:spPr/>
    </dgm:pt>
    <dgm:pt modelId="{BCB74536-D94F-487D-BE5F-25CF4C7014CC}" type="pres">
      <dgm:prSet presAssocID="{FBCE5D63-45E9-4F40-BDA0-D9EF0C305EAB}" presName="Name10" presStyleLbl="parChTrans1D2" presStyleIdx="0" presStyleCnt="3"/>
      <dgm:spPr/>
    </dgm:pt>
    <dgm:pt modelId="{5576B218-7F83-4A56-9532-F792384EE9D9}" type="pres">
      <dgm:prSet presAssocID="{8A4BE269-EDED-4B69-B3B5-AD67E9F24B0A}" presName="hierRoot2" presStyleCnt="0"/>
      <dgm:spPr/>
    </dgm:pt>
    <dgm:pt modelId="{C70B3495-618D-4A17-9684-7D06D00FBA3F}" type="pres">
      <dgm:prSet presAssocID="{8A4BE269-EDED-4B69-B3B5-AD67E9F24B0A}" presName="composite2" presStyleCnt="0"/>
      <dgm:spPr/>
    </dgm:pt>
    <dgm:pt modelId="{8413EB15-C8B6-4486-9CE5-DF7F36B01426}" type="pres">
      <dgm:prSet presAssocID="{8A4BE269-EDED-4B69-B3B5-AD67E9F24B0A}" presName="background2" presStyleLbl="node2" presStyleIdx="0" presStyleCnt="3"/>
      <dgm:spPr>
        <a:solidFill>
          <a:srgbClr val="723D92">
            <a:alpha val="75000"/>
          </a:srgbClr>
        </a:solidFill>
      </dgm:spPr>
    </dgm:pt>
    <dgm:pt modelId="{7FE17C97-E664-4812-AF3E-DF994631755E}" type="pres">
      <dgm:prSet presAssocID="{8A4BE269-EDED-4B69-B3B5-AD67E9F24B0A}" presName="text2" presStyleLbl="fgAcc2" presStyleIdx="0" presStyleCnt="3">
        <dgm:presLayoutVars>
          <dgm:chPref val="3"/>
        </dgm:presLayoutVars>
      </dgm:prSet>
      <dgm:spPr/>
    </dgm:pt>
    <dgm:pt modelId="{69E66904-67C5-4728-8873-06A2B05104A6}" type="pres">
      <dgm:prSet presAssocID="{8A4BE269-EDED-4B69-B3B5-AD67E9F24B0A}" presName="hierChild3" presStyleCnt="0"/>
      <dgm:spPr/>
    </dgm:pt>
    <dgm:pt modelId="{1CF1BBF0-ADFA-497F-B93B-3F030DA325A2}" type="pres">
      <dgm:prSet presAssocID="{0C712096-70FB-4099-8BCC-4548CFA9001B}" presName="Name10" presStyleLbl="parChTrans1D2" presStyleIdx="1" presStyleCnt="3"/>
      <dgm:spPr/>
    </dgm:pt>
    <dgm:pt modelId="{B2DE0D34-FC94-43F6-96E6-610FA6817FEA}" type="pres">
      <dgm:prSet presAssocID="{CFFBEAB0-8509-4CEA-9218-4119B6FCF99D}" presName="hierRoot2" presStyleCnt="0"/>
      <dgm:spPr/>
    </dgm:pt>
    <dgm:pt modelId="{FA120E95-9120-4679-90CA-F169EE979D04}" type="pres">
      <dgm:prSet presAssocID="{CFFBEAB0-8509-4CEA-9218-4119B6FCF99D}" presName="composite2" presStyleCnt="0"/>
      <dgm:spPr/>
    </dgm:pt>
    <dgm:pt modelId="{7ED63134-4C8D-4B60-B6CB-799611D2A8A4}" type="pres">
      <dgm:prSet presAssocID="{CFFBEAB0-8509-4CEA-9218-4119B6FCF99D}" presName="background2" presStyleLbl="node2" presStyleIdx="1" presStyleCnt="3"/>
      <dgm:spPr>
        <a:solidFill>
          <a:srgbClr val="723D92">
            <a:alpha val="60000"/>
          </a:srgbClr>
        </a:solidFill>
      </dgm:spPr>
    </dgm:pt>
    <dgm:pt modelId="{9F9F8C06-DB0C-4560-9BEE-C38DC1020BCD}" type="pres">
      <dgm:prSet presAssocID="{CFFBEAB0-8509-4CEA-9218-4119B6FCF99D}" presName="text2" presStyleLbl="fgAcc2" presStyleIdx="1" presStyleCnt="3">
        <dgm:presLayoutVars>
          <dgm:chPref val="3"/>
        </dgm:presLayoutVars>
      </dgm:prSet>
      <dgm:spPr/>
    </dgm:pt>
    <dgm:pt modelId="{77A9ACB2-F6F0-44AF-BC57-EF70946458BE}" type="pres">
      <dgm:prSet presAssocID="{CFFBEAB0-8509-4CEA-9218-4119B6FCF99D}" presName="hierChild3" presStyleCnt="0"/>
      <dgm:spPr/>
    </dgm:pt>
    <dgm:pt modelId="{77E7EC21-36BA-4940-BD39-1F2B3552322C}" type="pres">
      <dgm:prSet presAssocID="{A99EBACD-B185-4F21-8F10-82147EB5E1CE}" presName="Name10" presStyleLbl="parChTrans1D2" presStyleIdx="2" presStyleCnt="3"/>
      <dgm:spPr/>
    </dgm:pt>
    <dgm:pt modelId="{727EC658-5FB3-4288-8C88-15DA45108097}" type="pres">
      <dgm:prSet presAssocID="{20D295E8-9F09-478B-ADFF-BF472F036E6A}" presName="hierRoot2" presStyleCnt="0"/>
      <dgm:spPr/>
    </dgm:pt>
    <dgm:pt modelId="{818A40EE-52DC-4D76-8741-6C67CC393F21}" type="pres">
      <dgm:prSet presAssocID="{20D295E8-9F09-478B-ADFF-BF472F036E6A}" presName="composite2" presStyleCnt="0"/>
      <dgm:spPr/>
    </dgm:pt>
    <dgm:pt modelId="{87C56A34-B22D-477B-806C-30AA4F74AF50}" type="pres">
      <dgm:prSet presAssocID="{20D295E8-9F09-478B-ADFF-BF472F036E6A}" presName="background2" presStyleLbl="node2" presStyleIdx="2" presStyleCnt="3"/>
      <dgm:spPr>
        <a:solidFill>
          <a:srgbClr val="723D92">
            <a:alpha val="40000"/>
          </a:srgbClr>
        </a:solidFill>
      </dgm:spPr>
    </dgm:pt>
    <dgm:pt modelId="{CB3EB6BB-1757-4D37-AE48-D9869F752B34}" type="pres">
      <dgm:prSet presAssocID="{20D295E8-9F09-478B-ADFF-BF472F036E6A}" presName="text2" presStyleLbl="fgAcc2" presStyleIdx="2" presStyleCnt="3">
        <dgm:presLayoutVars>
          <dgm:chPref val="3"/>
        </dgm:presLayoutVars>
      </dgm:prSet>
      <dgm:spPr/>
    </dgm:pt>
    <dgm:pt modelId="{0F5CCF4A-89F7-43C7-8C55-80C23FB565D6}" type="pres">
      <dgm:prSet presAssocID="{20D295E8-9F09-478B-ADFF-BF472F036E6A}" presName="hierChild3" presStyleCnt="0"/>
      <dgm:spPr/>
    </dgm:pt>
  </dgm:ptLst>
  <dgm:cxnLst>
    <dgm:cxn modelId="{52462201-E6F3-4668-9DE3-40B0E7A268DC}" type="presOf" srcId="{529C5F0C-A6D1-4043-8BC9-5E2252CA25C9}" destId="{422DF857-C861-40AF-BBF8-B5D16D4E9A08}" srcOrd="0" destOrd="0" presId="urn:microsoft.com/office/officeart/2005/8/layout/hierarchy1"/>
    <dgm:cxn modelId="{332E6213-3091-4C96-A6D1-2F3EFA1C3000}" srcId="{449FCDD1-EC38-43B0-85D8-34AC1597A47A}" destId="{529C5F0C-A6D1-4043-8BC9-5E2252CA25C9}" srcOrd="0" destOrd="0" parTransId="{C3A1F469-3766-4E74-A299-5FD08F7DD550}" sibTransId="{205B5371-1BBD-4F25-93A0-BD2463B65453}"/>
    <dgm:cxn modelId="{A5BAA54F-538B-4E7B-B9E9-CF378B5521F7}" srcId="{529C5F0C-A6D1-4043-8BC9-5E2252CA25C9}" destId="{20D295E8-9F09-478B-ADFF-BF472F036E6A}" srcOrd="2" destOrd="0" parTransId="{A99EBACD-B185-4F21-8F10-82147EB5E1CE}" sibTransId="{EB8E705E-755D-44C6-9DA5-9E7335755D4F}"/>
    <dgm:cxn modelId="{F3C3F157-0692-445E-937C-E145826491A8}" srcId="{529C5F0C-A6D1-4043-8BC9-5E2252CA25C9}" destId="{8A4BE269-EDED-4B69-B3B5-AD67E9F24B0A}" srcOrd="0" destOrd="0" parTransId="{FBCE5D63-45E9-4F40-BDA0-D9EF0C305EAB}" sibTransId="{F0F10076-E73A-4663-9B91-BFED393932DB}"/>
    <dgm:cxn modelId="{8BD9977B-0BBB-4547-AF10-D4140BF5659F}" type="presOf" srcId="{0C712096-70FB-4099-8BCC-4548CFA9001B}" destId="{1CF1BBF0-ADFA-497F-B93B-3F030DA325A2}" srcOrd="0" destOrd="0" presId="urn:microsoft.com/office/officeart/2005/8/layout/hierarchy1"/>
    <dgm:cxn modelId="{5782D57E-7368-43FF-8ACA-806CAB5B998D}" type="presOf" srcId="{FBCE5D63-45E9-4F40-BDA0-D9EF0C305EAB}" destId="{BCB74536-D94F-487D-BE5F-25CF4C7014CC}" srcOrd="0" destOrd="0" presId="urn:microsoft.com/office/officeart/2005/8/layout/hierarchy1"/>
    <dgm:cxn modelId="{C380B67F-22C0-49D5-92B4-5DB4A31EF564}" type="presOf" srcId="{8A4BE269-EDED-4B69-B3B5-AD67E9F24B0A}" destId="{7FE17C97-E664-4812-AF3E-DF994631755E}" srcOrd="0" destOrd="0" presId="urn:microsoft.com/office/officeart/2005/8/layout/hierarchy1"/>
    <dgm:cxn modelId="{292B9881-5222-4970-99CF-A615F8B81937}" type="presOf" srcId="{20D295E8-9F09-478B-ADFF-BF472F036E6A}" destId="{CB3EB6BB-1757-4D37-AE48-D9869F752B34}" srcOrd="0" destOrd="0" presId="urn:microsoft.com/office/officeart/2005/8/layout/hierarchy1"/>
    <dgm:cxn modelId="{5A954486-BC02-4108-8E16-BE992ED10F6E}" type="presOf" srcId="{A99EBACD-B185-4F21-8F10-82147EB5E1CE}" destId="{77E7EC21-36BA-4940-BD39-1F2B3552322C}" srcOrd="0" destOrd="0" presId="urn:microsoft.com/office/officeart/2005/8/layout/hierarchy1"/>
    <dgm:cxn modelId="{F2987094-693A-4457-9D8E-242C5F025294}" type="presOf" srcId="{CFFBEAB0-8509-4CEA-9218-4119B6FCF99D}" destId="{9F9F8C06-DB0C-4560-9BEE-C38DC1020BCD}" srcOrd="0" destOrd="0" presId="urn:microsoft.com/office/officeart/2005/8/layout/hierarchy1"/>
    <dgm:cxn modelId="{180A2FD3-7AD9-498A-9576-6807642F14C7}" type="presOf" srcId="{449FCDD1-EC38-43B0-85D8-34AC1597A47A}" destId="{86383EC1-82F0-4BED-AB86-1E6232A5960D}" srcOrd="0" destOrd="0" presId="urn:microsoft.com/office/officeart/2005/8/layout/hierarchy1"/>
    <dgm:cxn modelId="{197EAEF5-C965-40F8-9890-7478771C953D}" srcId="{529C5F0C-A6D1-4043-8BC9-5E2252CA25C9}" destId="{CFFBEAB0-8509-4CEA-9218-4119B6FCF99D}" srcOrd="1" destOrd="0" parTransId="{0C712096-70FB-4099-8BCC-4548CFA9001B}" sibTransId="{AD3B5B5D-E41F-420F-ADB0-08209C637F60}"/>
    <dgm:cxn modelId="{EE024D86-F60B-4180-B72B-D1E22BA49F12}" type="presParOf" srcId="{86383EC1-82F0-4BED-AB86-1E6232A5960D}" destId="{7AD79A4A-A884-474B-AA1A-C386C1DB76B7}" srcOrd="0" destOrd="0" presId="urn:microsoft.com/office/officeart/2005/8/layout/hierarchy1"/>
    <dgm:cxn modelId="{D10727E5-30E7-40CC-A94F-045C634772B7}" type="presParOf" srcId="{7AD79A4A-A884-474B-AA1A-C386C1DB76B7}" destId="{1EE09727-AB97-4E8A-BB95-AFA3C7FD6159}" srcOrd="0" destOrd="0" presId="urn:microsoft.com/office/officeart/2005/8/layout/hierarchy1"/>
    <dgm:cxn modelId="{089C8253-7498-4215-B35B-8F05653C7C61}" type="presParOf" srcId="{1EE09727-AB97-4E8A-BB95-AFA3C7FD6159}" destId="{AFCC77D4-3DFA-4841-820A-D9E3213B0C98}" srcOrd="0" destOrd="0" presId="urn:microsoft.com/office/officeart/2005/8/layout/hierarchy1"/>
    <dgm:cxn modelId="{5D5C8441-F2BA-4D7B-B8F3-3D14E645C6EF}" type="presParOf" srcId="{1EE09727-AB97-4E8A-BB95-AFA3C7FD6159}" destId="{422DF857-C861-40AF-BBF8-B5D16D4E9A08}" srcOrd="1" destOrd="0" presId="urn:microsoft.com/office/officeart/2005/8/layout/hierarchy1"/>
    <dgm:cxn modelId="{DAAB336D-25A5-48E4-B9E1-D14F072545D8}" type="presParOf" srcId="{7AD79A4A-A884-474B-AA1A-C386C1DB76B7}" destId="{E7AD1FCA-4F8E-445C-A997-7F79C5615E84}" srcOrd="1" destOrd="0" presId="urn:microsoft.com/office/officeart/2005/8/layout/hierarchy1"/>
    <dgm:cxn modelId="{D6A9D407-FFD5-46D8-87FD-828ACDCBC6A3}" type="presParOf" srcId="{E7AD1FCA-4F8E-445C-A997-7F79C5615E84}" destId="{BCB74536-D94F-487D-BE5F-25CF4C7014CC}" srcOrd="0" destOrd="0" presId="urn:microsoft.com/office/officeart/2005/8/layout/hierarchy1"/>
    <dgm:cxn modelId="{71260A65-EE73-4C41-8D81-1F202DADDA76}" type="presParOf" srcId="{E7AD1FCA-4F8E-445C-A997-7F79C5615E84}" destId="{5576B218-7F83-4A56-9532-F792384EE9D9}" srcOrd="1" destOrd="0" presId="urn:microsoft.com/office/officeart/2005/8/layout/hierarchy1"/>
    <dgm:cxn modelId="{0A62906B-232C-4A7E-8866-101D7EF88E5F}" type="presParOf" srcId="{5576B218-7F83-4A56-9532-F792384EE9D9}" destId="{C70B3495-618D-4A17-9684-7D06D00FBA3F}" srcOrd="0" destOrd="0" presId="urn:microsoft.com/office/officeart/2005/8/layout/hierarchy1"/>
    <dgm:cxn modelId="{A9AF5139-F3CA-487C-973C-1F07AA6F7DC0}" type="presParOf" srcId="{C70B3495-618D-4A17-9684-7D06D00FBA3F}" destId="{8413EB15-C8B6-4486-9CE5-DF7F36B01426}" srcOrd="0" destOrd="0" presId="urn:microsoft.com/office/officeart/2005/8/layout/hierarchy1"/>
    <dgm:cxn modelId="{C4EED33E-842B-4A41-A87E-E25BB310E2E1}" type="presParOf" srcId="{C70B3495-618D-4A17-9684-7D06D00FBA3F}" destId="{7FE17C97-E664-4812-AF3E-DF994631755E}" srcOrd="1" destOrd="0" presId="urn:microsoft.com/office/officeart/2005/8/layout/hierarchy1"/>
    <dgm:cxn modelId="{A5601E3B-3C15-442F-9DB7-6DCD3568A770}" type="presParOf" srcId="{5576B218-7F83-4A56-9532-F792384EE9D9}" destId="{69E66904-67C5-4728-8873-06A2B05104A6}" srcOrd="1" destOrd="0" presId="urn:microsoft.com/office/officeart/2005/8/layout/hierarchy1"/>
    <dgm:cxn modelId="{9AEE7183-0B09-46ED-A1EC-2CA5DA125599}" type="presParOf" srcId="{E7AD1FCA-4F8E-445C-A997-7F79C5615E84}" destId="{1CF1BBF0-ADFA-497F-B93B-3F030DA325A2}" srcOrd="2" destOrd="0" presId="urn:microsoft.com/office/officeart/2005/8/layout/hierarchy1"/>
    <dgm:cxn modelId="{DB92562C-33B4-496A-8197-91C360C35E0D}" type="presParOf" srcId="{E7AD1FCA-4F8E-445C-A997-7F79C5615E84}" destId="{B2DE0D34-FC94-43F6-96E6-610FA6817FEA}" srcOrd="3" destOrd="0" presId="urn:microsoft.com/office/officeart/2005/8/layout/hierarchy1"/>
    <dgm:cxn modelId="{BDBCD627-1906-4630-BDB5-6B5CEEECA305}" type="presParOf" srcId="{B2DE0D34-FC94-43F6-96E6-610FA6817FEA}" destId="{FA120E95-9120-4679-90CA-F169EE979D04}" srcOrd="0" destOrd="0" presId="urn:microsoft.com/office/officeart/2005/8/layout/hierarchy1"/>
    <dgm:cxn modelId="{00BF8314-A6A4-4083-A32F-65463E5D91CC}" type="presParOf" srcId="{FA120E95-9120-4679-90CA-F169EE979D04}" destId="{7ED63134-4C8D-4B60-B6CB-799611D2A8A4}" srcOrd="0" destOrd="0" presId="urn:microsoft.com/office/officeart/2005/8/layout/hierarchy1"/>
    <dgm:cxn modelId="{0776765F-C771-4BFE-B375-6182FDD93878}" type="presParOf" srcId="{FA120E95-9120-4679-90CA-F169EE979D04}" destId="{9F9F8C06-DB0C-4560-9BEE-C38DC1020BCD}" srcOrd="1" destOrd="0" presId="urn:microsoft.com/office/officeart/2005/8/layout/hierarchy1"/>
    <dgm:cxn modelId="{9C23D553-E152-47E5-AC6D-B05048BC7F24}" type="presParOf" srcId="{B2DE0D34-FC94-43F6-96E6-610FA6817FEA}" destId="{77A9ACB2-F6F0-44AF-BC57-EF70946458BE}" srcOrd="1" destOrd="0" presId="urn:microsoft.com/office/officeart/2005/8/layout/hierarchy1"/>
    <dgm:cxn modelId="{03644830-5A57-4E6B-935F-E39D130514EE}" type="presParOf" srcId="{E7AD1FCA-4F8E-445C-A997-7F79C5615E84}" destId="{77E7EC21-36BA-4940-BD39-1F2B3552322C}" srcOrd="4" destOrd="0" presId="urn:microsoft.com/office/officeart/2005/8/layout/hierarchy1"/>
    <dgm:cxn modelId="{DD5FBDA9-A68C-453A-BA2E-76F835095071}" type="presParOf" srcId="{E7AD1FCA-4F8E-445C-A997-7F79C5615E84}" destId="{727EC658-5FB3-4288-8C88-15DA45108097}" srcOrd="5" destOrd="0" presId="urn:microsoft.com/office/officeart/2005/8/layout/hierarchy1"/>
    <dgm:cxn modelId="{B4EA626F-DD9A-454F-9C14-F33F34505102}" type="presParOf" srcId="{727EC658-5FB3-4288-8C88-15DA45108097}" destId="{818A40EE-52DC-4D76-8741-6C67CC393F21}" srcOrd="0" destOrd="0" presId="urn:microsoft.com/office/officeart/2005/8/layout/hierarchy1"/>
    <dgm:cxn modelId="{6E888F16-908E-42F4-B583-B0E5EBD918F0}" type="presParOf" srcId="{818A40EE-52DC-4D76-8741-6C67CC393F21}" destId="{87C56A34-B22D-477B-806C-30AA4F74AF50}" srcOrd="0" destOrd="0" presId="urn:microsoft.com/office/officeart/2005/8/layout/hierarchy1"/>
    <dgm:cxn modelId="{44B762E7-F586-4F2B-9EC5-B0C4147E4282}" type="presParOf" srcId="{818A40EE-52DC-4D76-8741-6C67CC393F21}" destId="{CB3EB6BB-1757-4D37-AE48-D9869F752B34}" srcOrd="1" destOrd="0" presId="urn:microsoft.com/office/officeart/2005/8/layout/hierarchy1"/>
    <dgm:cxn modelId="{6BE0497C-923A-4AA5-AFD5-66AB0230BCDF}" type="presParOf" srcId="{727EC658-5FB3-4288-8C88-15DA45108097}" destId="{0F5CCF4A-89F7-43C7-8C55-80C23FB565D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BF34FC8-2358-4BC0-8C79-7933E890B00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BFC4984-9655-4385-8D9F-9FB4A0120638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2400" b="1" dirty="0">
              <a:solidFill>
                <a:srgbClr val="723D92"/>
              </a:solidFill>
            </a:rPr>
            <a:t>Размещение сведений о государственных (муниципальных) социальных заказах на очередной финансовый год</a:t>
          </a:r>
        </a:p>
      </dgm:t>
    </dgm:pt>
    <dgm:pt modelId="{489D5C4B-9238-4A87-AE82-9147575658F7}" type="parTrans" cxnId="{B2A6352A-63DC-4E73-A54E-CE06F9E440A8}">
      <dgm:prSet/>
      <dgm:spPr/>
      <dgm:t>
        <a:bodyPr/>
        <a:lstStyle/>
        <a:p>
          <a:endParaRPr lang="ru-RU"/>
        </a:p>
      </dgm:t>
    </dgm:pt>
    <dgm:pt modelId="{0DABC7FD-5B1A-4306-AB96-8FABF4FF6966}" type="sibTrans" cxnId="{B2A6352A-63DC-4E73-A54E-CE06F9E440A8}">
      <dgm:prSet/>
      <dgm:spPr/>
      <dgm:t>
        <a:bodyPr/>
        <a:lstStyle/>
        <a:p>
          <a:endParaRPr lang="ru-RU"/>
        </a:p>
      </dgm:t>
    </dgm:pt>
    <dgm:pt modelId="{389A65D0-2814-4F58-9A89-131AD77146C3}">
      <dgm:prSet phldrT="[Текст]" custT="1"/>
      <dgm:spPr>
        <a:solidFill>
          <a:srgbClr val="DF97FF"/>
        </a:solidFill>
      </dgm:spPr>
      <dgm:t>
        <a:bodyPr/>
        <a:lstStyle/>
        <a:p>
          <a:r>
            <a:rPr lang="ru-RU" sz="2400" b="1" dirty="0">
              <a:solidFill>
                <a:srgbClr val="723D92"/>
              </a:solidFill>
            </a:rPr>
            <a:t>Размещение и своевременная корректировка перечней услуг (на уровне региона и каждого муниципалитета в отдельности)</a:t>
          </a:r>
        </a:p>
      </dgm:t>
    </dgm:pt>
    <dgm:pt modelId="{8E9767EA-4FCD-4887-A8CB-09110FCF610E}" type="parTrans" cxnId="{4B614980-888E-40FF-B178-B825BDE5A665}">
      <dgm:prSet/>
      <dgm:spPr/>
      <dgm:t>
        <a:bodyPr/>
        <a:lstStyle/>
        <a:p>
          <a:endParaRPr lang="ru-RU"/>
        </a:p>
      </dgm:t>
    </dgm:pt>
    <dgm:pt modelId="{44EDC082-401A-4B10-BEC9-089E1F341E80}" type="sibTrans" cxnId="{4B614980-888E-40FF-B178-B825BDE5A665}">
      <dgm:prSet/>
      <dgm:spPr/>
      <dgm:t>
        <a:bodyPr/>
        <a:lstStyle/>
        <a:p>
          <a:endParaRPr lang="ru-RU"/>
        </a:p>
      </dgm:t>
    </dgm:pt>
    <dgm:pt modelId="{2A7691EE-C644-4517-A1B7-E1A2CF5D82FD}">
      <dgm:prSet phldrT="[Текст]" custT="1"/>
      <dgm:spPr>
        <a:solidFill>
          <a:srgbClr val="FF9797"/>
        </a:solidFill>
      </dgm:spPr>
      <dgm:t>
        <a:bodyPr/>
        <a:lstStyle/>
        <a:p>
          <a:r>
            <a:rPr lang="ru-RU" sz="2400" b="1" dirty="0">
              <a:solidFill>
                <a:srgbClr val="723D92"/>
              </a:solidFill>
            </a:rPr>
            <a:t>Размещение отчетов об исполнении государственных (муниципальных) социальных заказов</a:t>
          </a:r>
        </a:p>
      </dgm:t>
    </dgm:pt>
    <dgm:pt modelId="{2746A09E-BADB-4670-9F14-2B1CC29D4BFA}" type="parTrans" cxnId="{DF9D07FD-5E18-4CFC-B300-A090EBD10190}">
      <dgm:prSet/>
      <dgm:spPr/>
      <dgm:t>
        <a:bodyPr/>
        <a:lstStyle/>
        <a:p>
          <a:endParaRPr lang="ru-RU"/>
        </a:p>
      </dgm:t>
    </dgm:pt>
    <dgm:pt modelId="{58963067-C8D8-4737-AC62-75909B765D17}" type="sibTrans" cxnId="{DF9D07FD-5E18-4CFC-B300-A090EBD10190}">
      <dgm:prSet/>
      <dgm:spPr/>
      <dgm:t>
        <a:bodyPr/>
        <a:lstStyle/>
        <a:p>
          <a:endParaRPr lang="ru-RU"/>
        </a:p>
      </dgm:t>
    </dgm:pt>
    <dgm:pt modelId="{F5518734-94B5-4E3A-BD5A-92CCD741AAED}" type="pres">
      <dgm:prSet presAssocID="{CBF34FC8-2358-4BC0-8C79-7933E890B00C}" presName="linear" presStyleCnt="0">
        <dgm:presLayoutVars>
          <dgm:dir/>
          <dgm:animLvl val="lvl"/>
          <dgm:resizeHandles val="exact"/>
        </dgm:presLayoutVars>
      </dgm:prSet>
      <dgm:spPr/>
    </dgm:pt>
    <dgm:pt modelId="{7A55F098-91CE-4271-9F89-4BE5D77ACD1E}" type="pres">
      <dgm:prSet presAssocID="{ABFC4984-9655-4385-8D9F-9FB4A0120638}" presName="parentLin" presStyleCnt="0"/>
      <dgm:spPr/>
    </dgm:pt>
    <dgm:pt modelId="{24EA8966-B4B3-40BD-8211-037880CC6294}" type="pres">
      <dgm:prSet presAssocID="{ABFC4984-9655-4385-8D9F-9FB4A0120638}" presName="parentLeftMargin" presStyleLbl="node1" presStyleIdx="0" presStyleCnt="3"/>
      <dgm:spPr/>
    </dgm:pt>
    <dgm:pt modelId="{9ED93B7C-0D04-446F-ACC2-55C3239495E3}" type="pres">
      <dgm:prSet presAssocID="{ABFC4984-9655-4385-8D9F-9FB4A0120638}" presName="parentText" presStyleLbl="node1" presStyleIdx="0" presStyleCnt="3" custScaleX="129081">
        <dgm:presLayoutVars>
          <dgm:chMax val="0"/>
          <dgm:bulletEnabled val="1"/>
        </dgm:presLayoutVars>
      </dgm:prSet>
      <dgm:spPr/>
    </dgm:pt>
    <dgm:pt modelId="{CF327A6D-120C-4F39-A84A-14E7F6F8D2BA}" type="pres">
      <dgm:prSet presAssocID="{ABFC4984-9655-4385-8D9F-9FB4A0120638}" presName="negativeSpace" presStyleCnt="0"/>
      <dgm:spPr/>
    </dgm:pt>
    <dgm:pt modelId="{028AFF48-06A3-41A5-ABD9-F6DD9603B428}" type="pres">
      <dgm:prSet presAssocID="{ABFC4984-9655-4385-8D9F-9FB4A0120638}" presName="childText" presStyleLbl="conFgAcc1" presStyleIdx="0" presStyleCnt="3">
        <dgm:presLayoutVars>
          <dgm:bulletEnabled val="1"/>
        </dgm:presLayoutVars>
      </dgm:prSet>
      <dgm:spPr/>
    </dgm:pt>
    <dgm:pt modelId="{82922B44-551B-4D95-8031-1684E8A7524B}" type="pres">
      <dgm:prSet presAssocID="{0DABC7FD-5B1A-4306-AB96-8FABF4FF6966}" presName="spaceBetweenRectangles" presStyleCnt="0"/>
      <dgm:spPr/>
    </dgm:pt>
    <dgm:pt modelId="{414AF537-E6CB-4167-9549-3EF15E60AC35}" type="pres">
      <dgm:prSet presAssocID="{389A65D0-2814-4F58-9A89-131AD77146C3}" presName="parentLin" presStyleCnt="0"/>
      <dgm:spPr/>
    </dgm:pt>
    <dgm:pt modelId="{E0BEF91E-943F-410B-A3F6-439411C0F16E}" type="pres">
      <dgm:prSet presAssocID="{389A65D0-2814-4F58-9A89-131AD77146C3}" presName="parentLeftMargin" presStyleLbl="node1" presStyleIdx="0" presStyleCnt="3"/>
      <dgm:spPr/>
    </dgm:pt>
    <dgm:pt modelId="{0F984233-E23F-4122-A96F-06FDBB711847}" type="pres">
      <dgm:prSet presAssocID="{389A65D0-2814-4F58-9A89-131AD77146C3}" presName="parentText" presStyleLbl="node1" presStyleIdx="1" presStyleCnt="3" custScaleX="127217">
        <dgm:presLayoutVars>
          <dgm:chMax val="0"/>
          <dgm:bulletEnabled val="1"/>
        </dgm:presLayoutVars>
      </dgm:prSet>
      <dgm:spPr/>
    </dgm:pt>
    <dgm:pt modelId="{E3993780-F385-4A2A-B3CF-70EE7349A4D4}" type="pres">
      <dgm:prSet presAssocID="{389A65D0-2814-4F58-9A89-131AD77146C3}" presName="negativeSpace" presStyleCnt="0"/>
      <dgm:spPr/>
    </dgm:pt>
    <dgm:pt modelId="{6E83B928-B3D0-43A8-9902-8770BBBB1D13}" type="pres">
      <dgm:prSet presAssocID="{389A65D0-2814-4F58-9A89-131AD77146C3}" presName="childText" presStyleLbl="conFgAcc1" presStyleIdx="1" presStyleCnt="3">
        <dgm:presLayoutVars>
          <dgm:bulletEnabled val="1"/>
        </dgm:presLayoutVars>
      </dgm:prSet>
      <dgm:spPr/>
    </dgm:pt>
    <dgm:pt modelId="{F7187BDE-6C44-4132-A532-08C1EFE62BBD}" type="pres">
      <dgm:prSet presAssocID="{44EDC082-401A-4B10-BEC9-089E1F341E80}" presName="spaceBetweenRectangles" presStyleCnt="0"/>
      <dgm:spPr/>
    </dgm:pt>
    <dgm:pt modelId="{B8833DD6-D8EE-44A5-945D-679AAF44AD11}" type="pres">
      <dgm:prSet presAssocID="{2A7691EE-C644-4517-A1B7-E1A2CF5D82FD}" presName="parentLin" presStyleCnt="0"/>
      <dgm:spPr/>
    </dgm:pt>
    <dgm:pt modelId="{F512D733-9D35-49F9-9BB8-E9F9DDC4BD47}" type="pres">
      <dgm:prSet presAssocID="{2A7691EE-C644-4517-A1B7-E1A2CF5D82FD}" presName="parentLeftMargin" presStyleLbl="node1" presStyleIdx="1" presStyleCnt="3"/>
      <dgm:spPr/>
    </dgm:pt>
    <dgm:pt modelId="{A37B4E5F-8AD7-4BC2-BD65-4E81D39A5A5E}" type="pres">
      <dgm:prSet presAssocID="{2A7691EE-C644-4517-A1B7-E1A2CF5D82FD}" presName="parentText" presStyleLbl="node1" presStyleIdx="2" presStyleCnt="3" custScaleX="126662">
        <dgm:presLayoutVars>
          <dgm:chMax val="0"/>
          <dgm:bulletEnabled val="1"/>
        </dgm:presLayoutVars>
      </dgm:prSet>
      <dgm:spPr/>
    </dgm:pt>
    <dgm:pt modelId="{C5862D57-B62B-4932-8914-B6DE1547171A}" type="pres">
      <dgm:prSet presAssocID="{2A7691EE-C644-4517-A1B7-E1A2CF5D82FD}" presName="negativeSpace" presStyleCnt="0"/>
      <dgm:spPr/>
    </dgm:pt>
    <dgm:pt modelId="{83AEF667-FC67-4783-9276-66C2D68CDB1F}" type="pres">
      <dgm:prSet presAssocID="{2A7691EE-C644-4517-A1B7-E1A2CF5D82FD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99518C0D-0912-4564-A03E-C751C04139E1}" type="presOf" srcId="{389A65D0-2814-4F58-9A89-131AD77146C3}" destId="{E0BEF91E-943F-410B-A3F6-439411C0F16E}" srcOrd="0" destOrd="0" presId="urn:microsoft.com/office/officeart/2005/8/layout/list1"/>
    <dgm:cxn modelId="{CCB9A410-E729-4D57-88A8-F39997F23050}" type="presOf" srcId="{389A65D0-2814-4F58-9A89-131AD77146C3}" destId="{0F984233-E23F-4122-A96F-06FDBB711847}" srcOrd="1" destOrd="0" presId="urn:microsoft.com/office/officeart/2005/8/layout/list1"/>
    <dgm:cxn modelId="{68FBDD15-D07E-4EB1-92D0-17377D362FA7}" type="presOf" srcId="{ABFC4984-9655-4385-8D9F-9FB4A0120638}" destId="{24EA8966-B4B3-40BD-8211-037880CC6294}" srcOrd="0" destOrd="0" presId="urn:microsoft.com/office/officeart/2005/8/layout/list1"/>
    <dgm:cxn modelId="{D86CD725-B8AC-4993-B8F8-FE75741416F5}" type="presOf" srcId="{2A7691EE-C644-4517-A1B7-E1A2CF5D82FD}" destId="{A37B4E5F-8AD7-4BC2-BD65-4E81D39A5A5E}" srcOrd="1" destOrd="0" presId="urn:microsoft.com/office/officeart/2005/8/layout/list1"/>
    <dgm:cxn modelId="{B2A6352A-63DC-4E73-A54E-CE06F9E440A8}" srcId="{CBF34FC8-2358-4BC0-8C79-7933E890B00C}" destId="{ABFC4984-9655-4385-8D9F-9FB4A0120638}" srcOrd="0" destOrd="0" parTransId="{489D5C4B-9238-4A87-AE82-9147575658F7}" sibTransId="{0DABC7FD-5B1A-4306-AB96-8FABF4FF6966}"/>
    <dgm:cxn modelId="{9E5F985D-77B4-4EC8-A64D-5CAFBCB4EF79}" type="presOf" srcId="{CBF34FC8-2358-4BC0-8C79-7933E890B00C}" destId="{F5518734-94B5-4E3A-BD5A-92CCD741AAED}" srcOrd="0" destOrd="0" presId="urn:microsoft.com/office/officeart/2005/8/layout/list1"/>
    <dgm:cxn modelId="{80BF305A-9E46-4181-A605-D011BB76D6EB}" type="presOf" srcId="{ABFC4984-9655-4385-8D9F-9FB4A0120638}" destId="{9ED93B7C-0D04-446F-ACC2-55C3239495E3}" srcOrd="1" destOrd="0" presId="urn:microsoft.com/office/officeart/2005/8/layout/list1"/>
    <dgm:cxn modelId="{4B614980-888E-40FF-B178-B825BDE5A665}" srcId="{CBF34FC8-2358-4BC0-8C79-7933E890B00C}" destId="{389A65D0-2814-4F58-9A89-131AD77146C3}" srcOrd="1" destOrd="0" parTransId="{8E9767EA-4FCD-4887-A8CB-09110FCF610E}" sibTransId="{44EDC082-401A-4B10-BEC9-089E1F341E80}"/>
    <dgm:cxn modelId="{B1831AA3-4B35-4531-81F2-E98DA6F7CA27}" type="presOf" srcId="{2A7691EE-C644-4517-A1B7-E1A2CF5D82FD}" destId="{F512D733-9D35-49F9-9BB8-E9F9DDC4BD47}" srcOrd="0" destOrd="0" presId="urn:microsoft.com/office/officeart/2005/8/layout/list1"/>
    <dgm:cxn modelId="{DF9D07FD-5E18-4CFC-B300-A090EBD10190}" srcId="{CBF34FC8-2358-4BC0-8C79-7933E890B00C}" destId="{2A7691EE-C644-4517-A1B7-E1A2CF5D82FD}" srcOrd="2" destOrd="0" parTransId="{2746A09E-BADB-4670-9F14-2B1CC29D4BFA}" sibTransId="{58963067-C8D8-4737-AC62-75909B765D17}"/>
    <dgm:cxn modelId="{F07D5161-0FB4-4314-B60A-63A7D66CB351}" type="presParOf" srcId="{F5518734-94B5-4E3A-BD5A-92CCD741AAED}" destId="{7A55F098-91CE-4271-9F89-4BE5D77ACD1E}" srcOrd="0" destOrd="0" presId="urn:microsoft.com/office/officeart/2005/8/layout/list1"/>
    <dgm:cxn modelId="{8BCDB66C-AEE1-4B97-8314-E33F8598C801}" type="presParOf" srcId="{7A55F098-91CE-4271-9F89-4BE5D77ACD1E}" destId="{24EA8966-B4B3-40BD-8211-037880CC6294}" srcOrd="0" destOrd="0" presId="urn:microsoft.com/office/officeart/2005/8/layout/list1"/>
    <dgm:cxn modelId="{8EF3F754-6C8A-426D-A151-15AB45B52715}" type="presParOf" srcId="{7A55F098-91CE-4271-9F89-4BE5D77ACD1E}" destId="{9ED93B7C-0D04-446F-ACC2-55C3239495E3}" srcOrd="1" destOrd="0" presId="urn:microsoft.com/office/officeart/2005/8/layout/list1"/>
    <dgm:cxn modelId="{31EAF5CC-0FAC-4E6F-AE85-FF0234B7C0DD}" type="presParOf" srcId="{F5518734-94B5-4E3A-BD5A-92CCD741AAED}" destId="{CF327A6D-120C-4F39-A84A-14E7F6F8D2BA}" srcOrd="1" destOrd="0" presId="urn:microsoft.com/office/officeart/2005/8/layout/list1"/>
    <dgm:cxn modelId="{F4BF6DDE-0DD1-4AF9-B1BD-71037C35B142}" type="presParOf" srcId="{F5518734-94B5-4E3A-BD5A-92CCD741AAED}" destId="{028AFF48-06A3-41A5-ABD9-F6DD9603B428}" srcOrd="2" destOrd="0" presId="urn:microsoft.com/office/officeart/2005/8/layout/list1"/>
    <dgm:cxn modelId="{EC85D227-6E73-478F-8AA5-6DD840809C7C}" type="presParOf" srcId="{F5518734-94B5-4E3A-BD5A-92CCD741AAED}" destId="{82922B44-551B-4D95-8031-1684E8A7524B}" srcOrd="3" destOrd="0" presId="urn:microsoft.com/office/officeart/2005/8/layout/list1"/>
    <dgm:cxn modelId="{0FE8CBF3-6285-4E48-99DE-ABFC7E0B4F8C}" type="presParOf" srcId="{F5518734-94B5-4E3A-BD5A-92CCD741AAED}" destId="{414AF537-E6CB-4167-9549-3EF15E60AC35}" srcOrd="4" destOrd="0" presId="urn:microsoft.com/office/officeart/2005/8/layout/list1"/>
    <dgm:cxn modelId="{1D98C402-A692-494C-B2D2-F7685600BDE0}" type="presParOf" srcId="{414AF537-E6CB-4167-9549-3EF15E60AC35}" destId="{E0BEF91E-943F-410B-A3F6-439411C0F16E}" srcOrd="0" destOrd="0" presId="urn:microsoft.com/office/officeart/2005/8/layout/list1"/>
    <dgm:cxn modelId="{EBB87328-7D11-4B71-A3CC-7E9884AA2B42}" type="presParOf" srcId="{414AF537-E6CB-4167-9549-3EF15E60AC35}" destId="{0F984233-E23F-4122-A96F-06FDBB711847}" srcOrd="1" destOrd="0" presId="urn:microsoft.com/office/officeart/2005/8/layout/list1"/>
    <dgm:cxn modelId="{A9D08555-8585-40C2-83CC-38D5803ACA46}" type="presParOf" srcId="{F5518734-94B5-4E3A-BD5A-92CCD741AAED}" destId="{E3993780-F385-4A2A-B3CF-70EE7349A4D4}" srcOrd="5" destOrd="0" presId="urn:microsoft.com/office/officeart/2005/8/layout/list1"/>
    <dgm:cxn modelId="{9A588E25-B82E-4F6D-895B-3146F7BDD5A2}" type="presParOf" srcId="{F5518734-94B5-4E3A-BD5A-92CCD741AAED}" destId="{6E83B928-B3D0-43A8-9902-8770BBBB1D13}" srcOrd="6" destOrd="0" presId="urn:microsoft.com/office/officeart/2005/8/layout/list1"/>
    <dgm:cxn modelId="{8F501419-4CF1-4C08-9CE2-5DA26E10AFCB}" type="presParOf" srcId="{F5518734-94B5-4E3A-BD5A-92CCD741AAED}" destId="{F7187BDE-6C44-4132-A532-08C1EFE62BBD}" srcOrd="7" destOrd="0" presId="urn:microsoft.com/office/officeart/2005/8/layout/list1"/>
    <dgm:cxn modelId="{04118B7C-2987-4F9B-8C77-8D1E3BFA7EA6}" type="presParOf" srcId="{F5518734-94B5-4E3A-BD5A-92CCD741AAED}" destId="{B8833DD6-D8EE-44A5-945D-679AAF44AD11}" srcOrd="8" destOrd="0" presId="urn:microsoft.com/office/officeart/2005/8/layout/list1"/>
    <dgm:cxn modelId="{5D666AF3-103D-4861-B0BB-E5EEDFCCD60C}" type="presParOf" srcId="{B8833DD6-D8EE-44A5-945D-679AAF44AD11}" destId="{F512D733-9D35-49F9-9BB8-E9F9DDC4BD47}" srcOrd="0" destOrd="0" presId="urn:microsoft.com/office/officeart/2005/8/layout/list1"/>
    <dgm:cxn modelId="{5A2F561A-194E-4A5B-A548-7F30AD5D93E7}" type="presParOf" srcId="{B8833DD6-D8EE-44A5-945D-679AAF44AD11}" destId="{A37B4E5F-8AD7-4BC2-BD65-4E81D39A5A5E}" srcOrd="1" destOrd="0" presId="urn:microsoft.com/office/officeart/2005/8/layout/list1"/>
    <dgm:cxn modelId="{DA84B303-D4AB-460A-9AE5-29A2F99A37A9}" type="presParOf" srcId="{F5518734-94B5-4E3A-BD5A-92CCD741AAED}" destId="{C5862D57-B62B-4932-8914-B6DE1547171A}" srcOrd="9" destOrd="0" presId="urn:microsoft.com/office/officeart/2005/8/layout/list1"/>
    <dgm:cxn modelId="{4CFCDB90-006E-46C0-892E-8033ED912C8D}" type="presParOf" srcId="{F5518734-94B5-4E3A-BD5A-92CCD741AAED}" destId="{83AEF667-FC67-4783-9276-66C2D68CDB1F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BF34FC8-2358-4BC0-8C79-7933E890B00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BFC4984-9655-4385-8D9F-9FB4A0120638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2400" b="1" dirty="0">
              <a:solidFill>
                <a:srgbClr val="723D92"/>
              </a:solidFill>
            </a:rPr>
            <a:t>Формирование и утверждение СЗ в сроки, установленные порядком формирования СЗ, до начала очередного финансового года</a:t>
          </a:r>
        </a:p>
      </dgm:t>
    </dgm:pt>
    <dgm:pt modelId="{489D5C4B-9238-4A87-AE82-9147575658F7}" type="parTrans" cxnId="{B2A6352A-63DC-4E73-A54E-CE06F9E440A8}">
      <dgm:prSet/>
      <dgm:spPr/>
      <dgm:t>
        <a:bodyPr/>
        <a:lstStyle/>
        <a:p>
          <a:endParaRPr lang="ru-RU"/>
        </a:p>
      </dgm:t>
    </dgm:pt>
    <dgm:pt modelId="{0DABC7FD-5B1A-4306-AB96-8FABF4FF6966}" type="sibTrans" cxnId="{B2A6352A-63DC-4E73-A54E-CE06F9E440A8}">
      <dgm:prSet/>
      <dgm:spPr/>
      <dgm:t>
        <a:bodyPr/>
        <a:lstStyle/>
        <a:p>
          <a:endParaRPr lang="ru-RU"/>
        </a:p>
      </dgm:t>
    </dgm:pt>
    <dgm:pt modelId="{389A65D0-2814-4F58-9A89-131AD77146C3}">
      <dgm:prSet phldrT="[Текст]" custT="1"/>
      <dgm:spPr>
        <a:solidFill>
          <a:srgbClr val="DF97FF"/>
        </a:solidFill>
      </dgm:spPr>
      <dgm:t>
        <a:bodyPr/>
        <a:lstStyle/>
        <a:p>
          <a:r>
            <a:rPr lang="ru-RU" sz="2400" b="1" dirty="0">
              <a:solidFill>
                <a:srgbClr val="723D92"/>
              </a:solidFill>
            </a:rPr>
            <a:t>Размещение сведений о СЗ на очередной финансовый год на ЕПБС</a:t>
          </a:r>
        </a:p>
      </dgm:t>
    </dgm:pt>
    <dgm:pt modelId="{8E9767EA-4FCD-4887-A8CB-09110FCF610E}" type="parTrans" cxnId="{4B614980-888E-40FF-B178-B825BDE5A665}">
      <dgm:prSet/>
      <dgm:spPr/>
      <dgm:t>
        <a:bodyPr/>
        <a:lstStyle/>
        <a:p>
          <a:endParaRPr lang="ru-RU"/>
        </a:p>
      </dgm:t>
    </dgm:pt>
    <dgm:pt modelId="{44EDC082-401A-4B10-BEC9-089E1F341E80}" type="sibTrans" cxnId="{4B614980-888E-40FF-B178-B825BDE5A665}">
      <dgm:prSet/>
      <dgm:spPr/>
      <dgm:t>
        <a:bodyPr/>
        <a:lstStyle/>
        <a:p>
          <a:endParaRPr lang="ru-RU"/>
        </a:p>
      </dgm:t>
    </dgm:pt>
    <dgm:pt modelId="{F5518734-94B5-4E3A-BD5A-92CCD741AAED}" type="pres">
      <dgm:prSet presAssocID="{CBF34FC8-2358-4BC0-8C79-7933E890B00C}" presName="linear" presStyleCnt="0">
        <dgm:presLayoutVars>
          <dgm:dir/>
          <dgm:animLvl val="lvl"/>
          <dgm:resizeHandles val="exact"/>
        </dgm:presLayoutVars>
      </dgm:prSet>
      <dgm:spPr/>
    </dgm:pt>
    <dgm:pt modelId="{7A55F098-91CE-4271-9F89-4BE5D77ACD1E}" type="pres">
      <dgm:prSet presAssocID="{ABFC4984-9655-4385-8D9F-9FB4A0120638}" presName="parentLin" presStyleCnt="0"/>
      <dgm:spPr/>
    </dgm:pt>
    <dgm:pt modelId="{24EA8966-B4B3-40BD-8211-037880CC6294}" type="pres">
      <dgm:prSet presAssocID="{ABFC4984-9655-4385-8D9F-9FB4A0120638}" presName="parentLeftMargin" presStyleLbl="node1" presStyleIdx="0" presStyleCnt="2"/>
      <dgm:spPr/>
    </dgm:pt>
    <dgm:pt modelId="{9ED93B7C-0D04-446F-ACC2-55C3239495E3}" type="pres">
      <dgm:prSet presAssocID="{ABFC4984-9655-4385-8D9F-9FB4A0120638}" presName="parentText" presStyleLbl="node1" presStyleIdx="0" presStyleCnt="2" custScaleX="129081">
        <dgm:presLayoutVars>
          <dgm:chMax val="0"/>
          <dgm:bulletEnabled val="1"/>
        </dgm:presLayoutVars>
      </dgm:prSet>
      <dgm:spPr/>
    </dgm:pt>
    <dgm:pt modelId="{CF327A6D-120C-4F39-A84A-14E7F6F8D2BA}" type="pres">
      <dgm:prSet presAssocID="{ABFC4984-9655-4385-8D9F-9FB4A0120638}" presName="negativeSpace" presStyleCnt="0"/>
      <dgm:spPr/>
    </dgm:pt>
    <dgm:pt modelId="{028AFF48-06A3-41A5-ABD9-F6DD9603B428}" type="pres">
      <dgm:prSet presAssocID="{ABFC4984-9655-4385-8D9F-9FB4A0120638}" presName="childText" presStyleLbl="conFgAcc1" presStyleIdx="0" presStyleCnt="2">
        <dgm:presLayoutVars>
          <dgm:bulletEnabled val="1"/>
        </dgm:presLayoutVars>
      </dgm:prSet>
      <dgm:spPr/>
    </dgm:pt>
    <dgm:pt modelId="{82922B44-551B-4D95-8031-1684E8A7524B}" type="pres">
      <dgm:prSet presAssocID="{0DABC7FD-5B1A-4306-AB96-8FABF4FF6966}" presName="spaceBetweenRectangles" presStyleCnt="0"/>
      <dgm:spPr/>
    </dgm:pt>
    <dgm:pt modelId="{414AF537-E6CB-4167-9549-3EF15E60AC35}" type="pres">
      <dgm:prSet presAssocID="{389A65D0-2814-4F58-9A89-131AD77146C3}" presName="parentLin" presStyleCnt="0"/>
      <dgm:spPr/>
    </dgm:pt>
    <dgm:pt modelId="{E0BEF91E-943F-410B-A3F6-439411C0F16E}" type="pres">
      <dgm:prSet presAssocID="{389A65D0-2814-4F58-9A89-131AD77146C3}" presName="parentLeftMargin" presStyleLbl="node1" presStyleIdx="0" presStyleCnt="2"/>
      <dgm:spPr/>
    </dgm:pt>
    <dgm:pt modelId="{0F984233-E23F-4122-A96F-06FDBB711847}" type="pres">
      <dgm:prSet presAssocID="{389A65D0-2814-4F58-9A89-131AD77146C3}" presName="parentText" presStyleLbl="node1" presStyleIdx="1" presStyleCnt="2" custScaleX="127217">
        <dgm:presLayoutVars>
          <dgm:chMax val="0"/>
          <dgm:bulletEnabled val="1"/>
        </dgm:presLayoutVars>
      </dgm:prSet>
      <dgm:spPr/>
    </dgm:pt>
    <dgm:pt modelId="{E3993780-F385-4A2A-B3CF-70EE7349A4D4}" type="pres">
      <dgm:prSet presAssocID="{389A65D0-2814-4F58-9A89-131AD77146C3}" presName="negativeSpace" presStyleCnt="0"/>
      <dgm:spPr/>
    </dgm:pt>
    <dgm:pt modelId="{6E83B928-B3D0-43A8-9902-8770BBBB1D13}" type="pres">
      <dgm:prSet presAssocID="{389A65D0-2814-4F58-9A89-131AD77146C3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99518C0D-0912-4564-A03E-C751C04139E1}" type="presOf" srcId="{389A65D0-2814-4F58-9A89-131AD77146C3}" destId="{E0BEF91E-943F-410B-A3F6-439411C0F16E}" srcOrd="0" destOrd="0" presId="urn:microsoft.com/office/officeart/2005/8/layout/list1"/>
    <dgm:cxn modelId="{CCB9A410-E729-4D57-88A8-F39997F23050}" type="presOf" srcId="{389A65D0-2814-4F58-9A89-131AD77146C3}" destId="{0F984233-E23F-4122-A96F-06FDBB711847}" srcOrd="1" destOrd="0" presId="urn:microsoft.com/office/officeart/2005/8/layout/list1"/>
    <dgm:cxn modelId="{68FBDD15-D07E-4EB1-92D0-17377D362FA7}" type="presOf" srcId="{ABFC4984-9655-4385-8D9F-9FB4A0120638}" destId="{24EA8966-B4B3-40BD-8211-037880CC6294}" srcOrd="0" destOrd="0" presId="urn:microsoft.com/office/officeart/2005/8/layout/list1"/>
    <dgm:cxn modelId="{B2A6352A-63DC-4E73-A54E-CE06F9E440A8}" srcId="{CBF34FC8-2358-4BC0-8C79-7933E890B00C}" destId="{ABFC4984-9655-4385-8D9F-9FB4A0120638}" srcOrd="0" destOrd="0" parTransId="{489D5C4B-9238-4A87-AE82-9147575658F7}" sibTransId="{0DABC7FD-5B1A-4306-AB96-8FABF4FF6966}"/>
    <dgm:cxn modelId="{9E5F985D-77B4-4EC8-A64D-5CAFBCB4EF79}" type="presOf" srcId="{CBF34FC8-2358-4BC0-8C79-7933E890B00C}" destId="{F5518734-94B5-4E3A-BD5A-92CCD741AAED}" srcOrd="0" destOrd="0" presId="urn:microsoft.com/office/officeart/2005/8/layout/list1"/>
    <dgm:cxn modelId="{80BF305A-9E46-4181-A605-D011BB76D6EB}" type="presOf" srcId="{ABFC4984-9655-4385-8D9F-9FB4A0120638}" destId="{9ED93B7C-0D04-446F-ACC2-55C3239495E3}" srcOrd="1" destOrd="0" presId="urn:microsoft.com/office/officeart/2005/8/layout/list1"/>
    <dgm:cxn modelId="{4B614980-888E-40FF-B178-B825BDE5A665}" srcId="{CBF34FC8-2358-4BC0-8C79-7933E890B00C}" destId="{389A65D0-2814-4F58-9A89-131AD77146C3}" srcOrd="1" destOrd="0" parTransId="{8E9767EA-4FCD-4887-A8CB-09110FCF610E}" sibTransId="{44EDC082-401A-4B10-BEC9-089E1F341E80}"/>
    <dgm:cxn modelId="{F07D5161-0FB4-4314-B60A-63A7D66CB351}" type="presParOf" srcId="{F5518734-94B5-4E3A-BD5A-92CCD741AAED}" destId="{7A55F098-91CE-4271-9F89-4BE5D77ACD1E}" srcOrd="0" destOrd="0" presId="urn:microsoft.com/office/officeart/2005/8/layout/list1"/>
    <dgm:cxn modelId="{8BCDB66C-AEE1-4B97-8314-E33F8598C801}" type="presParOf" srcId="{7A55F098-91CE-4271-9F89-4BE5D77ACD1E}" destId="{24EA8966-B4B3-40BD-8211-037880CC6294}" srcOrd="0" destOrd="0" presId="urn:microsoft.com/office/officeart/2005/8/layout/list1"/>
    <dgm:cxn modelId="{8EF3F754-6C8A-426D-A151-15AB45B52715}" type="presParOf" srcId="{7A55F098-91CE-4271-9F89-4BE5D77ACD1E}" destId="{9ED93B7C-0D04-446F-ACC2-55C3239495E3}" srcOrd="1" destOrd="0" presId="urn:microsoft.com/office/officeart/2005/8/layout/list1"/>
    <dgm:cxn modelId="{31EAF5CC-0FAC-4E6F-AE85-FF0234B7C0DD}" type="presParOf" srcId="{F5518734-94B5-4E3A-BD5A-92CCD741AAED}" destId="{CF327A6D-120C-4F39-A84A-14E7F6F8D2BA}" srcOrd="1" destOrd="0" presId="urn:microsoft.com/office/officeart/2005/8/layout/list1"/>
    <dgm:cxn modelId="{F4BF6DDE-0DD1-4AF9-B1BD-71037C35B142}" type="presParOf" srcId="{F5518734-94B5-4E3A-BD5A-92CCD741AAED}" destId="{028AFF48-06A3-41A5-ABD9-F6DD9603B428}" srcOrd="2" destOrd="0" presId="urn:microsoft.com/office/officeart/2005/8/layout/list1"/>
    <dgm:cxn modelId="{EC85D227-6E73-478F-8AA5-6DD840809C7C}" type="presParOf" srcId="{F5518734-94B5-4E3A-BD5A-92CCD741AAED}" destId="{82922B44-551B-4D95-8031-1684E8A7524B}" srcOrd="3" destOrd="0" presId="urn:microsoft.com/office/officeart/2005/8/layout/list1"/>
    <dgm:cxn modelId="{0FE8CBF3-6285-4E48-99DE-ABFC7E0B4F8C}" type="presParOf" srcId="{F5518734-94B5-4E3A-BD5A-92CCD741AAED}" destId="{414AF537-E6CB-4167-9549-3EF15E60AC35}" srcOrd="4" destOrd="0" presId="urn:microsoft.com/office/officeart/2005/8/layout/list1"/>
    <dgm:cxn modelId="{1D98C402-A692-494C-B2D2-F7685600BDE0}" type="presParOf" srcId="{414AF537-E6CB-4167-9549-3EF15E60AC35}" destId="{E0BEF91E-943F-410B-A3F6-439411C0F16E}" srcOrd="0" destOrd="0" presId="urn:microsoft.com/office/officeart/2005/8/layout/list1"/>
    <dgm:cxn modelId="{EBB87328-7D11-4B71-A3CC-7E9884AA2B42}" type="presParOf" srcId="{414AF537-E6CB-4167-9549-3EF15E60AC35}" destId="{0F984233-E23F-4122-A96F-06FDBB711847}" srcOrd="1" destOrd="0" presId="urn:microsoft.com/office/officeart/2005/8/layout/list1"/>
    <dgm:cxn modelId="{A9D08555-8585-40C2-83CC-38D5803ACA46}" type="presParOf" srcId="{F5518734-94B5-4E3A-BD5A-92CCD741AAED}" destId="{E3993780-F385-4A2A-B3CF-70EE7349A4D4}" srcOrd="5" destOrd="0" presId="urn:microsoft.com/office/officeart/2005/8/layout/list1"/>
    <dgm:cxn modelId="{9A588E25-B82E-4F6D-895B-3146F7BDD5A2}" type="presParOf" srcId="{F5518734-94B5-4E3A-BD5A-92CCD741AAED}" destId="{6E83B928-B3D0-43A8-9902-8770BBBB1D13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E7EC21-36BA-4940-BD39-1F2B3552322C}">
      <dsp:nvSpPr>
        <dsp:cNvPr id="0" name=""/>
        <dsp:cNvSpPr/>
      </dsp:nvSpPr>
      <dsp:spPr>
        <a:xfrm>
          <a:off x="4280015" y="2201178"/>
          <a:ext cx="3037430" cy="7227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2546"/>
              </a:lnTo>
              <a:lnTo>
                <a:pt x="3037430" y="492546"/>
              </a:lnTo>
              <a:lnTo>
                <a:pt x="3037430" y="7227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F1BBF0-ADFA-497F-B93B-3F030DA325A2}">
      <dsp:nvSpPr>
        <dsp:cNvPr id="0" name=""/>
        <dsp:cNvSpPr/>
      </dsp:nvSpPr>
      <dsp:spPr>
        <a:xfrm>
          <a:off x="4234295" y="2201178"/>
          <a:ext cx="91440" cy="72277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227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B74536-D94F-487D-BE5F-25CF4C7014CC}">
      <dsp:nvSpPr>
        <dsp:cNvPr id="0" name=""/>
        <dsp:cNvSpPr/>
      </dsp:nvSpPr>
      <dsp:spPr>
        <a:xfrm>
          <a:off x="1242585" y="2201178"/>
          <a:ext cx="3037430" cy="722770"/>
        </a:xfrm>
        <a:custGeom>
          <a:avLst/>
          <a:gdLst/>
          <a:ahLst/>
          <a:cxnLst/>
          <a:rect l="0" t="0" r="0" b="0"/>
          <a:pathLst>
            <a:path>
              <a:moveTo>
                <a:pt x="3037430" y="0"/>
              </a:moveTo>
              <a:lnTo>
                <a:pt x="3037430" y="492546"/>
              </a:lnTo>
              <a:lnTo>
                <a:pt x="0" y="492546"/>
              </a:lnTo>
              <a:lnTo>
                <a:pt x="0" y="7227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CC77D4-3DFA-4841-820A-D9E3213B0C98}">
      <dsp:nvSpPr>
        <dsp:cNvPr id="0" name=""/>
        <dsp:cNvSpPr/>
      </dsp:nvSpPr>
      <dsp:spPr>
        <a:xfrm>
          <a:off x="3037430" y="623095"/>
          <a:ext cx="2485170" cy="1578083"/>
        </a:xfrm>
        <a:prstGeom prst="roundRect">
          <a:avLst>
            <a:gd name="adj" fmla="val 10000"/>
          </a:avLst>
        </a:prstGeom>
        <a:solidFill>
          <a:srgbClr val="723D9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2DF857-C861-40AF-BBF8-B5D16D4E9A08}">
      <dsp:nvSpPr>
        <dsp:cNvPr id="0" name=""/>
        <dsp:cNvSpPr/>
      </dsp:nvSpPr>
      <dsp:spPr>
        <a:xfrm>
          <a:off x="3313560" y="885418"/>
          <a:ext cx="2485170" cy="15780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>
              <a:solidFill>
                <a:srgbClr val="723D92"/>
              </a:solidFill>
            </a:rPr>
            <a:t>Оплата образовательных услуг в рамках ПФДОД</a:t>
          </a:r>
        </a:p>
      </dsp:txBody>
      <dsp:txXfrm>
        <a:off x="3359780" y="931638"/>
        <a:ext cx="2392730" cy="1485643"/>
      </dsp:txXfrm>
    </dsp:sp>
    <dsp:sp modelId="{8413EB15-C8B6-4486-9CE5-DF7F36B01426}">
      <dsp:nvSpPr>
        <dsp:cNvPr id="0" name=""/>
        <dsp:cNvSpPr/>
      </dsp:nvSpPr>
      <dsp:spPr>
        <a:xfrm>
          <a:off x="0" y="2923948"/>
          <a:ext cx="2485170" cy="1578083"/>
        </a:xfrm>
        <a:prstGeom prst="roundRect">
          <a:avLst>
            <a:gd name="adj" fmla="val 10000"/>
          </a:avLst>
        </a:prstGeom>
        <a:solidFill>
          <a:srgbClr val="723D92">
            <a:alpha val="75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E17C97-E664-4812-AF3E-DF994631755E}">
      <dsp:nvSpPr>
        <dsp:cNvPr id="0" name=""/>
        <dsp:cNvSpPr/>
      </dsp:nvSpPr>
      <dsp:spPr>
        <a:xfrm>
          <a:off x="276130" y="3186272"/>
          <a:ext cx="2485170" cy="15780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>
              <a:solidFill>
                <a:srgbClr val="BF5BC1"/>
              </a:solidFill>
            </a:rPr>
            <a:t>Социальным сертификатом</a:t>
          </a:r>
        </a:p>
      </dsp:txBody>
      <dsp:txXfrm>
        <a:off x="322350" y="3232492"/>
        <a:ext cx="2392730" cy="1485643"/>
      </dsp:txXfrm>
    </dsp:sp>
    <dsp:sp modelId="{7ED63134-4C8D-4B60-B6CB-799611D2A8A4}">
      <dsp:nvSpPr>
        <dsp:cNvPr id="0" name=""/>
        <dsp:cNvSpPr/>
      </dsp:nvSpPr>
      <dsp:spPr>
        <a:xfrm>
          <a:off x="3037430" y="2923948"/>
          <a:ext cx="2485170" cy="1578083"/>
        </a:xfrm>
        <a:prstGeom prst="roundRect">
          <a:avLst>
            <a:gd name="adj" fmla="val 10000"/>
          </a:avLst>
        </a:prstGeom>
        <a:solidFill>
          <a:srgbClr val="723D92">
            <a:alpha val="6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9F8C06-DB0C-4560-9BEE-C38DC1020BCD}">
      <dsp:nvSpPr>
        <dsp:cNvPr id="0" name=""/>
        <dsp:cNvSpPr/>
      </dsp:nvSpPr>
      <dsp:spPr>
        <a:xfrm>
          <a:off x="3313560" y="3186272"/>
          <a:ext cx="2485170" cy="15780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>
              <a:solidFill>
                <a:srgbClr val="C00000"/>
              </a:solidFill>
            </a:rPr>
            <a:t>Сертификат + доплата за счет собственных средств</a:t>
          </a:r>
        </a:p>
      </dsp:txBody>
      <dsp:txXfrm>
        <a:off x="3359780" y="3232492"/>
        <a:ext cx="2392730" cy="1485643"/>
      </dsp:txXfrm>
    </dsp:sp>
    <dsp:sp modelId="{87C56A34-B22D-477B-806C-30AA4F74AF50}">
      <dsp:nvSpPr>
        <dsp:cNvPr id="0" name=""/>
        <dsp:cNvSpPr/>
      </dsp:nvSpPr>
      <dsp:spPr>
        <a:xfrm>
          <a:off x="6074861" y="2923948"/>
          <a:ext cx="2485170" cy="1578083"/>
        </a:xfrm>
        <a:prstGeom prst="roundRect">
          <a:avLst>
            <a:gd name="adj" fmla="val 10000"/>
          </a:avLst>
        </a:prstGeom>
        <a:solidFill>
          <a:srgbClr val="723D92">
            <a:alpha val="4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3EB6BB-1757-4D37-AE48-D9869F752B34}">
      <dsp:nvSpPr>
        <dsp:cNvPr id="0" name=""/>
        <dsp:cNvSpPr/>
      </dsp:nvSpPr>
      <dsp:spPr>
        <a:xfrm>
          <a:off x="6350991" y="3186272"/>
          <a:ext cx="2485170" cy="15780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>
              <a:solidFill>
                <a:srgbClr val="0070C0"/>
              </a:solidFill>
            </a:rPr>
            <a:t>Сертификат + средства маткапитала</a:t>
          </a:r>
        </a:p>
      </dsp:txBody>
      <dsp:txXfrm>
        <a:off x="6397211" y="3232492"/>
        <a:ext cx="2392730" cy="14856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E7EC21-36BA-4940-BD39-1F2B3552322C}">
      <dsp:nvSpPr>
        <dsp:cNvPr id="0" name=""/>
        <dsp:cNvSpPr/>
      </dsp:nvSpPr>
      <dsp:spPr>
        <a:xfrm>
          <a:off x="5099685" y="1552019"/>
          <a:ext cx="2980568" cy="7092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326"/>
              </a:lnTo>
              <a:lnTo>
                <a:pt x="2980568" y="483326"/>
              </a:lnTo>
              <a:lnTo>
                <a:pt x="2980568" y="70923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F1BBF0-ADFA-497F-B93B-3F030DA325A2}">
      <dsp:nvSpPr>
        <dsp:cNvPr id="0" name=""/>
        <dsp:cNvSpPr/>
      </dsp:nvSpPr>
      <dsp:spPr>
        <a:xfrm>
          <a:off x="5053965" y="1552019"/>
          <a:ext cx="91440" cy="70923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0923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B74536-D94F-487D-BE5F-25CF4C7014CC}">
      <dsp:nvSpPr>
        <dsp:cNvPr id="0" name=""/>
        <dsp:cNvSpPr/>
      </dsp:nvSpPr>
      <dsp:spPr>
        <a:xfrm>
          <a:off x="2119117" y="1552019"/>
          <a:ext cx="2980568" cy="709239"/>
        </a:xfrm>
        <a:custGeom>
          <a:avLst/>
          <a:gdLst/>
          <a:ahLst/>
          <a:cxnLst/>
          <a:rect l="0" t="0" r="0" b="0"/>
          <a:pathLst>
            <a:path>
              <a:moveTo>
                <a:pt x="2980568" y="0"/>
              </a:moveTo>
              <a:lnTo>
                <a:pt x="2980568" y="483326"/>
              </a:lnTo>
              <a:lnTo>
                <a:pt x="0" y="483326"/>
              </a:lnTo>
              <a:lnTo>
                <a:pt x="0" y="70923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CC77D4-3DFA-4841-820A-D9E3213B0C98}">
      <dsp:nvSpPr>
        <dsp:cNvPr id="0" name=""/>
        <dsp:cNvSpPr/>
      </dsp:nvSpPr>
      <dsp:spPr>
        <a:xfrm>
          <a:off x="3880362" y="3479"/>
          <a:ext cx="2438646" cy="1548540"/>
        </a:xfrm>
        <a:prstGeom prst="roundRect">
          <a:avLst>
            <a:gd name="adj" fmla="val 10000"/>
          </a:avLst>
        </a:prstGeom>
        <a:solidFill>
          <a:srgbClr val="723D9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2DF857-C861-40AF-BBF8-B5D16D4E9A08}">
      <dsp:nvSpPr>
        <dsp:cNvPr id="0" name=""/>
        <dsp:cNvSpPr/>
      </dsp:nvSpPr>
      <dsp:spPr>
        <a:xfrm>
          <a:off x="4151323" y="260891"/>
          <a:ext cx="2438646" cy="15485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723D92"/>
              </a:solidFill>
            </a:rPr>
            <a:t>Социальный сертификат для детей участников СВО (варианты)</a:t>
          </a:r>
        </a:p>
      </dsp:txBody>
      <dsp:txXfrm>
        <a:off x="4196678" y="306246"/>
        <a:ext cx="2347936" cy="1457830"/>
      </dsp:txXfrm>
    </dsp:sp>
    <dsp:sp modelId="{8413EB15-C8B6-4486-9CE5-DF7F36B01426}">
      <dsp:nvSpPr>
        <dsp:cNvPr id="0" name=""/>
        <dsp:cNvSpPr/>
      </dsp:nvSpPr>
      <dsp:spPr>
        <a:xfrm>
          <a:off x="899794" y="2261259"/>
          <a:ext cx="2438646" cy="1548540"/>
        </a:xfrm>
        <a:prstGeom prst="roundRect">
          <a:avLst>
            <a:gd name="adj" fmla="val 10000"/>
          </a:avLst>
        </a:prstGeom>
        <a:solidFill>
          <a:srgbClr val="723D92">
            <a:alpha val="75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E17C97-E664-4812-AF3E-DF994631755E}">
      <dsp:nvSpPr>
        <dsp:cNvPr id="0" name=""/>
        <dsp:cNvSpPr/>
      </dsp:nvSpPr>
      <dsp:spPr>
        <a:xfrm>
          <a:off x="1170754" y="2518672"/>
          <a:ext cx="2438646" cy="15485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BF5BC1"/>
              </a:solidFill>
            </a:rPr>
            <a:t>Отдельная категория – повышенный номинал сертификата</a:t>
          </a:r>
        </a:p>
      </dsp:txBody>
      <dsp:txXfrm>
        <a:off x="1216109" y="2564027"/>
        <a:ext cx="2347936" cy="1457830"/>
      </dsp:txXfrm>
    </dsp:sp>
    <dsp:sp modelId="{7ED63134-4C8D-4B60-B6CB-799611D2A8A4}">
      <dsp:nvSpPr>
        <dsp:cNvPr id="0" name=""/>
        <dsp:cNvSpPr/>
      </dsp:nvSpPr>
      <dsp:spPr>
        <a:xfrm>
          <a:off x="3880362" y="2261259"/>
          <a:ext cx="2438646" cy="1548540"/>
        </a:xfrm>
        <a:prstGeom prst="roundRect">
          <a:avLst>
            <a:gd name="adj" fmla="val 10000"/>
          </a:avLst>
        </a:prstGeom>
        <a:solidFill>
          <a:srgbClr val="723D92">
            <a:alpha val="6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9F8C06-DB0C-4560-9BEE-C38DC1020BCD}">
      <dsp:nvSpPr>
        <dsp:cNvPr id="0" name=""/>
        <dsp:cNvSpPr/>
      </dsp:nvSpPr>
      <dsp:spPr>
        <a:xfrm>
          <a:off x="4151323" y="2518672"/>
          <a:ext cx="2438646" cy="15485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C00000"/>
              </a:solidFill>
            </a:rPr>
            <a:t>Понижающий коэффициент для нормативных затрат без увеличения номинала</a:t>
          </a:r>
        </a:p>
      </dsp:txBody>
      <dsp:txXfrm>
        <a:off x="4196678" y="2564027"/>
        <a:ext cx="2347936" cy="1457830"/>
      </dsp:txXfrm>
    </dsp:sp>
    <dsp:sp modelId="{87C56A34-B22D-477B-806C-30AA4F74AF50}">
      <dsp:nvSpPr>
        <dsp:cNvPr id="0" name=""/>
        <dsp:cNvSpPr/>
      </dsp:nvSpPr>
      <dsp:spPr>
        <a:xfrm>
          <a:off x="6860930" y="2261259"/>
          <a:ext cx="2438646" cy="1548540"/>
        </a:xfrm>
        <a:prstGeom prst="roundRect">
          <a:avLst>
            <a:gd name="adj" fmla="val 10000"/>
          </a:avLst>
        </a:prstGeom>
        <a:solidFill>
          <a:srgbClr val="723D92">
            <a:alpha val="4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3EB6BB-1757-4D37-AE48-D9869F752B34}">
      <dsp:nvSpPr>
        <dsp:cNvPr id="0" name=""/>
        <dsp:cNvSpPr/>
      </dsp:nvSpPr>
      <dsp:spPr>
        <a:xfrm>
          <a:off x="7131891" y="2518672"/>
          <a:ext cx="2438646" cy="15485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0070C0"/>
              </a:solidFill>
            </a:rPr>
            <a:t>Внеочередное зачисление на программу по сертификату</a:t>
          </a:r>
        </a:p>
      </dsp:txBody>
      <dsp:txXfrm>
        <a:off x="7177246" y="2564027"/>
        <a:ext cx="2347936" cy="14578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8AFF48-06A3-41A5-ABD9-F6DD9603B428}">
      <dsp:nvSpPr>
        <dsp:cNvPr id="0" name=""/>
        <dsp:cNvSpPr/>
      </dsp:nvSpPr>
      <dsp:spPr>
        <a:xfrm>
          <a:off x="0" y="635553"/>
          <a:ext cx="8128000" cy="103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D93B7C-0D04-446F-ACC2-55C3239495E3}">
      <dsp:nvSpPr>
        <dsp:cNvPr id="0" name=""/>
        <dsp:cNvSpPr/>
      </dsp:nvSpPr>
      <dsp:spPr>
        <a:xfrm>
          <a:off x="406400" y="30393"/>
          <a:ext cx="7344192" cy="1210320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rgbClr val="723D92"/>
              </a:solidFill>
            </a:rPr>
            <a:t>Размещение сведений о государственных (муниципальных) социальных заказах на очередной финансовый год</a:t>
          </a:r>
        </a:p>
      </dsp:txBody>
      <dsp:txXfrm>
        <a:off x="465483" y="89476"/>
        <a:ext cx="7226026" cy="1092154"/>
      </dsp:txXfrm>
    </dsp:sp>
    <dsp:sp modelId="{6E83B928-B3D0-43A8-9902-8770BBBB1D13}">
      <dsp:nvSpPr>
        <dsp:cNvPr id="0" name=""/>
        <dsp:cNvSpPr/>
      </dsp:nvSpPr>
      <dsp:spPr>
        <a:xfrm>
          <a:off x="0" y="2495313"/>
          <a:ext cx="8128000" cy="103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984233-E23F-4122-A96F-06FDBB711847}">
      <dsp:nvSpPr>
        <dsp:cNvPr id="0" name=""/>
        <dsp:cNvSpPr/>
      </dsp:nvSpPr>
      <dsp:spPr>
        <a:xfrm>
          <a:off x="406400" y="1890153"/>
          <a:ext cx="7238138" cy="1210320"/>
        </a:xfrm>
        <a:prstGeom prst="roundRect">
          <a:avLst/>
        </a:prstGeom>
        <a:solidFill>
          <a:srgbClr val="DF97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rgbClr val="723D92"/>
              </a:solidFill>
            </a:rPr>
            <a:t>Размещение и своевременная корректировка перечней услуг (на уровне региона и каждого муниципалитета в отдельности)</a:t>
          </a:r>
        </a:p>
      </dsp:txBody>
      <dsp:txXfrm>
        <a:off x="465483" y="1949236"/>
        <a:ext cx="7119972" cy="1092154"/>
      </dsp:txXfrm>
    </dsp:sp>
    <dsp:sp modelId="{83AEF667-FC67-4783-9276-66C2D68CDB1F}">
      <dsp:nvSpPr>
        <dsp:cNvPr id="0" name=""/>
        <dsp:cNvSpPr/>
      </dsp:nvSpPr>
      <dsp:spPr>
        <a:xfrm>
          <a:off x="0" y="4355073"/>
          <a:ext cx="8128000" cy="103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7B4E5F-8AD7-4BC2-BD65-4E81D39A5A5E}">
      <dsp:nvSpPr>
        <dsp:cNvPr id="0" name=""/>
        <dsp:cNvSpPr/>
      </dsp:nvSpPr>
      <dsp:spPr>
        <a:xfrm>
          <a:off x="406400" y="3749913"/>
          <a:ext cx="7206561" cy="1210320"/>
        </a:xfrm>
        <a:prstGeom prst="roundRect">
          <a:avLst/>
        </a:prstGeom>
        <a:solidFill>
          <a:srgbClr val="FF979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rgbClr val="723D92"/>
              </a:solidFill>
            </a:rPr>
            <a:t>Размещение отчетов об исполнении государственных (муниципальных) социальных заказов</a:t>
          </a:r>
        </a:p>
      </dsp:txBody>
      <dsp:txXfrm>
        <a:off x="465483" y="3808996"/>
        <a:ext cx="7088395" cy="109215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8AFF48-06A3-41A5-ABD9-F6DD9603B428}">
      <dsp:nvSpPr>
        <dsp:cNvPr id="0" name=""/>
        <dsp:cNvSpPr/>
      </dsp:nvSpPr>
      <dsp:spPr>
        <a:xfrm>
          <a:off x="0" y="686838"/>
          <a:ext cx="8128000" cy="110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D93B7C-0D04-446F-ACC2-55C3239495E3}">
      <dsp:nvSpPr>
        <dsp:cNvPr id="0" name=""/>
        <dsp:cNvSpPr/>
      </dsp:nvSpPr>
      <dsp:spPr>
        <a:xfrm>
          <a:off x="406400" y="37398"/>
          <a:ext cx="7344192" cy="1298880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rgbClr val="723D92"/>
              </a:solidFill>
            </a:rPr>
            <a:t>Формирование и утверждение СЗ в сроки, установленные порядком формирования СЗ, до начала очередного финансового года</a:t>
          </a:r>
        </a:p>
      </dsp:txBody>
      <dsp:txXfrm>
        <a:off x="469806" y="100804"/>
        <a:ext cx="7217380" cy="1172068"/>
      </dsp:txXfrm>
    </dsp:sp>
    <dsp:sp modelId="{6E83B928-B3D0-43A8-9902-8770BBBB1D13}">
      <dsp:nvSpPr>
        <dsp:cNvPr id="0" name=""/>
        <dsp:cNvSpPr/>
      </dsp:nvSpPr>
      <dsp:spPr>
        <a:xfrm>
          <a:off x="0" y="2682678"/>
          <a:ext cx="8128000" cy="110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984233-E23F-4122-A96F-06FDBB711847}">
      <dsp:nvSpPr>
        <dsp:cNvPr id="0" name=""/>
        <dsp:cNvSpPr/>
      </dsp:nvSpPr>
      <dsp:spPr>
        <a:xfrm>
          <a:off x="406400" y="2033238"/>
          <a:ext cx="7238138" cy="1298880"/>
        </a:xfrm>
        <a:prstGeom prst="roundRect">
          <a:avLst/>
        </a:prstGeom>
        <a:solidFill>
          <a:srgbClr val="DF97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rgbClr val="723D92"/>
              </a:solidFill>
            </a:rPr>
            <a:t>Размещение сведений о СЗ на очередной финансовый год на ЕПБС</a:t>
          </a:r>
        </a:p>
      </dsp:txBody>
      <dsp:txXfrm>
        <a:off x="469806" y="2096644"/>
        <a:ext cx="7111326" cy="11720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177D75-8065-FFA1-57B8-7CBB572FAE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40B8F82-9417-4C18-2617-FF07E8CE62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2A5E786-9B83-0EC4-F393-6DC55E40A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0A186-A5DE-42BE-B928-BF5789EE3A0C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CD2B93-C6C0-17D9-A67B-D1A2CF3D9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F777FD-93A4-B411-BFF8-723FE7D8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DE9D-2824-4D7A-BAD2-4FFE950A2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882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DD6A71-7854-DD66-FF5C-A8792DD26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99D65AA-ED41-75CF-7DA3-39FF2F0526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9AA744E-87E4-80F4-464C-B321F6A22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0A186-A5DE-42BE-B928-BF5789EE3A0C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C281B7B-50D3-FA31-42D8-5759A072F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8D767F0-03BB-8540-7B6C-4757EDF16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DE9D-2824-4D7A-BAD2-4FFE950A2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025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77ED5E7-8251-0309-DDEC-0AF5B3FE4C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EA7B43B-C540-4F98-A6EC-E431EF0B7A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32005D6-55CF-550B-362E-2C997079A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0A186-A5DE-42BE-B928-BF5789EE3A0C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CCD7B8-66DD-71F3-3085-758E3A507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86143F-AD95-F10F-FE4A-B2810FF4A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DE9D-2824-4D7A-BAD2-4FFE950A2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9577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93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9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709404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BA5A84-C644-CAF1-CBEE-1DEF092C2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FBCA53-AE9D-DC52-0F41-7F10C0073A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C9D387D-B366-CC99-8174-18906A3DA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0A186-A5DE-42BE-B928-BF5789EE3A0C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3E3BA7-5FCA-0BFD-995D-5841D4E53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A8EF7DD-282B-98E5-90B9-D52F3F518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DE9D-2824-4D7A-BAD2-4FFE950A2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310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9D152C-A3B1-E329-5C16-D19F73226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E907E47-BF20-1106-0A93-9431569ED5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0F177F-1852-27C3-EDB4-2CE6C25C4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0A186-A5DE-42BE-B928-BF5789EE3A0C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99C75A9-CCC8-A89F-41C0-DE584E66B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6FB037D-D1F8-D59D-4757-0B65FD67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DE9D-2824-4D7A-BAD2-4FFE950A2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104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B6604D-C411-BA85-7F71-745EB2D7F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0B83B7E-4C12-FC67-F254-1459204B77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B3C0929-075E-6878-BB86-5CE565C472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6112476-FA85-51F5-9520-DF1A8E31A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0A186-A5DE-42BE-B928-BF5789EE3A0C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F7BBE65-1E0C-98D3-4E12-18BE1BE24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E5E9328-FF19-AF22-3ACF-5911290CF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DE9D-2824-4D7A-BAD2-4FFE950A2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125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A458A5-4B7A-A362-63A1-ECAC549ED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A42D14F-237B-BBD5-E6D1-CECCF4028E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D7806BC-781F-D5C5-BA60-442D81572A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BB3A600-6FE0-C003-A187-6AC456AA7A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8576587-74C3-0C21-FCEA-D7589F6052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02E68B4-997F-D0E3-0451-98F5F997F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0A186-A5DE-42BE-B928-BF5789EE3A0C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2266BB6-5E2C-C249-1D85-EA58C76FC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2768604-5317-B2C5-83DF-27F0AF151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DE9D-2824-4D7A-BAD2-4FFE950A2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934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8D1483-1FA1-24D5-31A9-AF249D8BE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0927E20-67EF-BD1A-8B32-BCBC09385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0A186-A5DE-42BE-B928-BF5789EE3A0C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4E6CEBE-5008-1DC6-7A76-7C83A47A7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9D34B03-4944-5DE3-5091-5EB1F62B5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DE9D-2824-4D7A-BAD2-4FFE950A2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433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629EB80-9209-8731-15E8-016A257E0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0A186-A5DE-42BE-B928-BF5789EE3A0C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6F8AEC5-7239-6A59-34A6-B4B385CF6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F89F215-FD09-D01C-B0D3-347A85D01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DE9D-2824-4D7A-BAD2-4FFE950A2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957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E0267E-A626-C1AF-1E6F-867CFF98C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AE00D35-69B4-E355-57A2-BB883022FD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C55B4FD-EB83-3171-AC25-EA65A65760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5E4B4A2-194F-977A-0CC4-339BD0781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0A186-A5DE-42BE-B928-BF5789EE3A0C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F19CA91-BB52-2498-83E9-F2384A1A2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2BC725F-F3DB-53C2-5860-EBA757CDE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DE9D-2824-4D7A-BAD2-4FFE950A2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608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7E5FA9-C8A0-BB89-EB9E-53232ED45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D95639D-F231-F106-2BA7-0C9604E48E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F57A0C1-7CDB-179F-6398-E2DB0E3735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0A5CE49-BA48-1443-A08F-1F527E83D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0A186-A5DE-42BE-B928-BF5789EE3A0C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C9E131-FC18-2301-767F-8C08277BB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D003516-DA0C-6875-5EBB-EA137B31F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DE9D-2824-4D7A-BAD2-4FFE950A2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295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317366-FBBA-49C6-B2D7-1D9591FBF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04CEC14-44C7-5307-D81B-AF964637AC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9B2709C-D158-282A-8B34-2E46B5BA07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0A186-A5DE-42BE-B928-BF5789EE3A0C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FC3273-462A-1B8B-D6DD-E8E991735B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A83316C-3316-C375-B1BE-D35A59988D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E1DE9D-2824-4D7A-BAD2-4FFE950A2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5049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21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Рисунок 2" descr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7137" y="323379"/>
            <a:ext cx="2738441" cy="2346302"/>
          </a:xfrm>
          <a:prstGeom prst="rect">
            <a:avLst/>
          </a:prstGeom>
          <a:ln w="12700">
            <a:miter lim="400000"/>
          </a:ln>
        </p:spPr>
      </p:pic>
      <p:sp>
        <p:nvSpPr>
          <p:cNvPr id="104" name="Прямоугольник 8"/>
          <p:cNvSpPr/>
          <p:nvPr/>
        </p:nvSpPr>
        <p:spPr>
          <a:xfrm>
            <a:off x="0" y="-26894"/>
            <a:ext cx="12192000" cy="6884893"/>
          </a:xfrm>
          <a:prstGeom prst="rect">
            <a:avLst/>
          </a:prstGeom>
          <a:solidFill>
            <a:srgbClr val="723D92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12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pic>
        <p:nvPicPr>
          <p:cNvPr id="105" name="Рисунок 9" descr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604" y="117276"/>
            <a:ext cx="1655863" cy="6623444"/>
          </a:xfrm>
          <a:prstGeom prst="rect">
            <a:avLst/>
          </a:prstGeom>
          <a:ln w="12700">
            <a:miter lim="400000"/>
          </a:ln>
        </p:spPr>
      </p:pic>
      <p:pic>
        <p:nvPicPr>
          <p:cNvPr id="106" name="Рисунок 10" descr="Рисунок 10"/>
          <p:cNvPicPr>
            <a:picLocks noChangeAspect="1"/>
          </p:cNvPicPr>
          <p:nvPr/>
        </p:nvPicPr>
        <p:blipFill>
          <a:blip r:embed="rId4"/>
          <a:srcRect r="24232"/>
          <a:stretch>
            <a:fillRect/>
          </a:stretch>
        </p:blipFill>
        <p:spPr>
          <a:xfrm>
            <a:off x="6179708" y="-3"/>
            <a:ext cx="6050032" cy="6858002"/>
          </a:xfrm>
          <a:prstGeom prst="rect">
            <a:avLst/>
          </a:prstGeom>
          <a:ln w="12700">
            <a:miter lim="400000"/>
          </a:ln>
        </p:spPr>
      </p:pic>
      <p:sp>
        <p:nvSpPr>
          <p:cNvPr id="107" name="TextBox 11"/>
          <p:cNvSpPr txBox="1"/>
          <p:nvPr/>
        </p:nvSpPr>
        <p:spPr>
          <a:xfrm>
            <a:off x="5819680" y="6331628"/>
            <a:ext cx="720056" cy="3073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400">
                <a:solidFill>
                  <a:srgbClr val="FFFFFF"/>
                </a:solidFill>
                <a:latin typeface="PT_Russia Text"/>
                <a:ea typeface="PT_Russia Text"/>
                <a:cs typeface="PT_Russia Text"/>
                <a:sym typeface="PT_Russia Text"/>
              </a:defRPr>
            </a:lvl1pPr>
          </a:lstStyle>
          <a:p>
            <a:endParaRPr dirty="0"/>
          </a:p>
        </p:txBody>
      </p:sp>
      <p:pic>
        <p:nvPicPr>
          <p:cNvPr id="108" name="Рисунок 12" descr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35108" y="791819"/>
            <a:ext cx="2031811" cy="5538769"/>
          </a:xfrm>
          <a:prstGeom prst="rect">
            <a:avLst/>
          </a:prstGeom>
          <a:ln w="12700">
            <a:miter lim="400000"/>
          </a:ln>
        </p:spPr>
      </p:pic>
      <p:sp>
        <p:nvSpPr>
          <p:cNvPr id="109" name="TextBox 15"/>
          <p:cNvSpPr txBox="1"/>
          <p:nvPr/>
        </p:nvSpPr>
        <p:spPr>
          <a:xfrm>
            <a:off x="1561383" y="2439645"/>
            <a:ext cx="7993711" cy="1549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algn="ctr">
              <a:defRPr sz="250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defRPr>
            </a:pPr>
            <a:r>
              <a:rPr lang="ru-RU" sz="3200" dirty="0"/>
              <a:t>Векторы развития дополнительного образования детей в современных условиях</a:t>
            </a:r>
          </a:p>
        </p:txBody>
      </p:sp>
      <p:pic>
        <p:nvPicPr>
          <p:cNvPr id="110" name="Рисунок 13" descr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3717" y="382493"/>
            <a:ext cx="2153107" cy="185032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Прямоугольник 5"/>
          <p:cNvSpPr/>
          <p:nvPr/>
        </p:nvSpPr>
        <p:spPr>
          <a:xfrm>
            <a:off x="-2" y="275"/>
            <a:ext cx="12190904" cy="1218322"/>
          </a:xfrm>
          <a:prstGeom prst="rect">
            <a:avLst/>
          </a:prstGeom>
          <a:solidFill>
            <a:srgbClr val="723D92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pic>
        <p:nvPicPr>
          <p:cNvPr id="155" name="Рисунок 9" descr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5"/>
            <a:ext cx="2816288" cy="1648854"/>
          </a:xfrm>
          <a:prstGeom prst="rect">
            <a:avLst/>
          </a:prstGeom>
          <a:ln w="12700">
            <a:miter lim="400000"/>
          </a:ln>
        </p:spPr>
      </p:pic>
      <p:sp>
        <p:nvSpPr>
          <p:cNvPr id="156" name="Прямая соединительная линия 25"/>
          <p:cNvSpPr/>
          <p:nvPr/>
        </p:nvSpPr>
        <p:spPr>
          <a:xfrm>
            <a:off x="1324389" y="2598079"/>
            <a:ext cx="386771" cy="2"/>
          </a:xfrm>
          <a:prstGeom prst="line">
            <a:avLst/>
          </a:prstGeom>
          <a:ln w="38100">
            <a:solidFill>
              <a:srgbClr val="FFFFFF"/>
            </a:solidFill>
            <a:prstDash val="sysDash"/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7" name="Прямая соединительная линия 27"/>
          <p:cNvSpPr/>
          <p:nvPr/>
        </p:nvSpPr>
        <p:spPr>
          <a:xfrm>
            <a:off x="1324389" y="3723222"/>
            <a:ext cx="386771" cy="3"/>
          </a:xfrm>
          <a:prstGeom prst="line">
            <a:avLst/>
          </a:prstGeom>
          <a:ln w="38100">
            <a:solidFill>
              <a:srgbClr val="FFFFFF"/>
            </a:solidFill>
            <a:prstDash val="sysDash"/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8" name="Прямая соединительная линия 28"/>
          <p:cNvSpPr/>
          <p:nvPr/>
        </p:nvSpPr>
        <p:spPr>
          <a:xfrm>
            <a:off x="1324389" y="4766327"/>
            <a:ext cx="386771" cy="2"/>
          </a:xfrm>
          <a:prstGeom prst="line">
            <a:avLst/>
          </a:prstGeom>
          <a:ln w="38100">
            <a:solidFill>
              <a:srgbClr val="FFFFFF"/>
            </a:solidFill>
            <a:prstDash val="sysDash"/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9" name="Прямая соединительная линия 29"/>
          <p:cNvSpPr/>
          <p:nvPr/>
        </p:nvSpPr>
        <p:spPr>
          <a:xfrm>
            <a:off x="1324389" y="5844591"/>
            <a:ext cx="386771" cy="2"/>
          </a:xfrm>
          <a:prstGeom prst="line">
            <a:avLst/>
          </a:prstGeom>
          <a:ln w="38100">
            <a:solidFill>
              <a:srgbClr val="FFFFFF"/>
            </a:solidFill>
            <a:prstDash val="sysDash"/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0" name="TextBox 1"/>
          <p:cNvSpPr txBox="1"/>
          <p:nvPr/>
        </p:nvSpPr>
        <p:spPr>
          <a:xfrm>
            <a:off x="2635092" y="171810"/>
            <a:ext cx="9369271" cy="9541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ctr">
              <a:defRPr sz="3200" b="1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rPr lang="ru-RU" sz="2800" dirty="0"/>
              <a:t>ФЕДЕРАЛЬНЫЙ МОНИТОРИНГ ИСПОЛНЕНИЯ ТРЕБОВАНИЙ ЗАКОНА О СОЦИАЛЬНОМ ЗАКАЗЕ</a:t>
            </a:r>
            <a:endParaRPr sz="2800" dirty="0"/>
          </a:p>
        </p:txBody>
      </p:sp>
      <p:sp>
        <p:nvSpPr>
          <p:cNvPr id="162" name="TextBox 2"/>
          <p:cNvSpPr txBox="1"/>
          <p:nvPr/>
        </p:nvSpPr>
        <p:spPr>
          <a:xfrm>
            <a:off x="658650" y="1490383"/>
            <a:ext cx="10873599" cy="461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342900" indent="-342900" algn="ctr">
              <a:spcAft>
                <a:spcPts val="600"/>
              </a:spcAft>
              <a:buFontTx/>
              <a:buChar char="-"/>
              <a:defRPr sz="2000" i="1">
                <a:solidFill>
                  <a:srgbClr val="9900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400" b="1" dirty="0">
              <a:solidFill>
                <a:srgbClr val="723D92"/>
              </a:solidFill>
            </a:endParaRPr>
          </a:p>
        </p:txBody>
      </p:sp>
      <p:sp>
        <p:nvSpPr>
          <p:cNvPr id="163" name="TextBox 8"/>
          <p:cNvSpPr txBox="1"/>
          <p:nvPr/>
        </p:nvSpPr>
        <p:spPr>
          <a:xfrm>
            <a:off x="2477729" y="1484329"/>
            <a:ext cx="9160579" cy="523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ctr">
              <a:defRPr sz="2000" b="1" i="1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800" dirty="0">
              <a:solidFill>
                <a:srgbClr val="723D92"/>
              </a:solidFill>
            </a:endParaRPr>
          </a:p>
        </p:txBody>
      </p:sp>
      <p:sp>
        <p:nvSpPr>
          <p:cNvPr id="164" name="TextBox 4"/>
          <p:cNvSpPr txBox="1"/>
          <p:nvPr/>
        </p:nvSpPr>
        <p:spPr>
          <a:xfrm>
            <a:off x="197735" y="5085623"/>
            <a:ext cx="11948545" cy="5078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2700" b="1">
                <a:solidFill>
                  <a:srgbClr val="CC3399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 dirty="0"/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91A92890-0DCA-430B-BEFF-4194423CEDF9}"/>
              </a:ext>
            </a:extLst>
          </p:cNvPr>
          <p:cNvGraphicFramePr/>
          <p:nvPr/>
        </p:nvGraphicFramePr>
        <p:xfrm>
          <a:off x="3530239" y="1351975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677B2FC-A74E-4DE2-AEA0-83585CCC3A1D}"/>
              </a:ext>
            </a:extLst>
          </p:cNvPr>
          <p:cNvSpPr txBox="1"/>
          <p:nvPr/>
        </p:nvSpPr>
        <p:spPr>
          <a:xfrm>
            <a:off x="-2" y="1787795"/>
            <a:ext cx="3601379" cy="5847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spc="0" normalizeH="0" baseline="0" dirty="0">
                <a:ln>
                  <a:noFill/>
                </a:ln>
                <a:solidFill>
                  <a:srgbClr val="723D92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Часть 12 статьи 6 Федерального закона № 189-ФЗ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D6F5F8E-8CCF-4A1C-AED7-E9B9326A8EDA}"/>
              </a:ext>
            </a:extLst>
          </p:cNvPr>
          <p:cNvSpPr txBox="1"/>
          <p:nvPr/>
        </p:nvSpPr>
        <p:spPr>
          <a:xfrm>
            <a:off x="-89530" y="3616045"/>
            <a:ext cx="3601379" cy="5847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spc="0" normalizeH="0" baseline="0" dirty="0">
                <a:ln>
                  <a:noFill/>
                </a:ln>
                <a:solidFill>
                  <a:srgbClr val="723D92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Часть 4.1 статьи 6 Федерального закона № 189-ФЗ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598C99A-11D3-413D-9571-C9D86A172CE1}"/>
              </a:ext>
            </a:extLst>
          </p:cNvPr>
          <p:cNvSpPr txBox="1"/>
          <p:nvPr/>
        </p:nvSpPr>
        <p:spPr>
          <a:xfrm>
            <a:off x="-71140" y="5426635"/>
            <a:ext cx="3601379" cy="5847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spc="0" normalizeH="0" baseline="0" dirty="0">
                <a:ln>
                  <a:noFill/>
                </a:ln>
                <a:solidFill>
                  <a:srgbClr val="723D92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Часть 5 статьи 7 Федерального закона № 189-ФЗ</a:t>
            </a:r>
          </a:p>
        </p:txBody>
      </p:sp>
    </p:spTree>
    <p:extLst>
      <p:ext uri="{BB962C8B-B14F-4D97-AF65-F5344CB8AC3E}">
        <p14:creationId xmlns:p14="http://schemas.microsoft.com/office/powerpoint/2010/main" val="1715349743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Прямоугольник 5"/>
          <p:cNvSpPr/>
          <p:nvPr/>
        </p:nvSpPr>
        <p:spPr>
          <a:xfrm>
            <a:off x="-2" y="275"/>
            <a:ext cx="12190904" cy="1218322"/>
          </a:xfrm>
          <a:prstGeom prst="rect">
            <a:avLst/>
          </a:prstGeom>
          <a:solidFill>
            <a:srgbClr val="723D92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pic>
        <p:nvPicPr>
          <p:cNvPr id="155" name="Рисунок 9" descr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5"/>
            <a:ext cx="2816288" cy="1648854"/>
          </a:xfrm>
          <a:prstGeom prst="rect">
            <a:avLst/>
          </a:prstGeom>
          <a:ln w="12700">
            <a:miter lim="400000"/>
          </a:ln>
        </p:spPr>
      </p:pic>
      <p:sp>
        <p:nvSpPr>
          <p:cNvPr id="156" name="Прямая соединительная линия 25"/>
          <p:cNvSpPr/>
          <p:nvPr/>
        </p:nvSpPr>
        <p:spPr>
          <a:xfrm>
            <a:off x="1324389" y="2598079"/>
            <a:ext cx="386771" cy="2"/>
          </a:xfrm>
          <a:prstGeom prst="line">
            <a:avLst/>
          </a:prstGeom>
          <a:ln w="38100">
            <a:solidFill>
              <a:srgbClr val="FFFFFF"/>
            </a:solidFill>
            <a:prstDash val="sysDash"/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7" name="Прямая соединительная линия 27"/>
          <p:cNvSpPr/>
          <p:nvPr/>
        </p:nvSpPr>
        <p:spPr>
          <a:xfrm>
            <a:off x="1324389" y="3723222"/>
            <a:ext cx="386771" cy="3"/>
          </a:xfrm>
          <a:prstGeom prst="line">
            <a:avLst/>
          </a:prstGeom>
          <a:ln w="38100">
            <a:solidFill>
              <a:srgbClr val="FFFFFF"/>
            </a:solidFill>
            <a:prstDash val="sysDash"/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8" name="Прямая соединительная линия 28"/>
          <p:cNvSpPr/>
          <p:nvPr/>
        </p:nvSpPr>
        <p:spPr>
          <a:xfrm>
            <a:off x="1324389" y="4766327"/>
            <a:ext cx="386771" cy="2"/>
          </a:xfrm>
          <a:prstGeom prst="line">
            <a:avLst/>
          </a:prstGeom>
          <a:ln w="38100">
            <a:solidFill>
              <a:srgbClr val="FFFFFF"/>
            </a:solidFill>
            <a:prstDash val="sysDash"/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9" name="Прямая соединительная линия 29"/>
          <p:cNvSpPr/>
          <p:nvPr/>
        </p:nvSpPr>
        <p:spPr>
          <a:xfrm>
            <a:off x="1324389" y="5844591"/>
            <a:ext cx="386771" cy="2"/>
          </a:xfrm>
          <a:prstGeom prst="line">
            <a:avLst/>
          </a:prstGeom>
          <a:ln w="38100">
            <a:solidFill>
              <a:srgbClr val="FFFFFF"/>
            </a:solidFill>
            <a:prstDash val="sysDash"/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0" name="TextBox 1"/>
          <p:cNvSpPr txBox="1"/>
          <p:nvPr/>
        </p:nvSpPr>
        <p:spPr>
          <a:xfrm>
            <a:off x="2635092" y="171810"/>
            <a:ext cx="9369271" cy="9541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ctr">
              <a:defRPr sz="3200" b="1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rPr lang="ru-RU" sz="2800" dirty="0"/>
              <a:t>ФЕДЕРАЛЬНЫЙ МОНИТОРИНГ ИСПОЛНЕНИЯ ТРЕБОВАНИЙ ЗАКОНА О СОЦИАЛЬНОМ ЗАКАЗЕ</a:t>
            </a:r>
            <a:endParaRPr sz="2800" dirty="0"/>
          </a:p>
        </p:txBody>
      </p:sp>
      <p:sp>
        <p:nvSpPr>
          <p:cNvPr id="162" name="TextBox 2"/>
          <p:cNvSpPr txBox="1"/>
          <p:nvPr/>
        </p:nvSpPr>
        <p:spPr>
          <a:xfrm>
            <a:off x="658650" y="1490383"/>
            <a:ext cx="10873599" cy="461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342900" indent="-342900" algn="ctr">
              <a:spcAft>
                <a:spcPts val="600"/>
              </a:spcAft>
              <a:buFontTx/>
              <a:buChar char="-"/>
              <a:defRPr sz="2000" i="1">
                <a:solidFill>
                  <a:srgbClr val="9900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400" b="1" dirty="0">
              <a:solidFill>
                <a:srgbClr val="723D92"/>
              </a:solidFill>
            </a:endParaRPr>
          </a:p>
        </p:txBody>
      </p:sp>
      <p:sp>
        <p:nvSpPr>
          <p:cNvPr id="163" name="TextBox 8"/>
          <p:cNvSpPr txBox="1"/>
          <p:nvPr/>
        </p:nvSpPr>
        <p:spPr>
          <a:xfrm>
            <a:off x="2477729" y="1484329"/>
            <a:ext cx="9160579" cy="523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ctr">
              <a:defRPr sz="2000" b="1" i="1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800" dirty="0">
              <a:solidFill>
                <a:srgbClr val="723D92"/>
              </a:solidFill>
            </a:endParaRPr>
          </a:p>
        </p:txBody>
      </p:sp>
      <p:sp>
        <p:nvSpPr>
          <p:cNvPr id="164" name="TextBox 4"/>
          <p:cNvSpPr txBox="1"/>
          <p:nvPr/>
        </p:nvSpPr>
        <p:spPr>
          <a:xfrm>
            <a:off x="197735" y="5085623"/>
            <a:ext cx="11948545" cy="5078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2700" b="1">
                <a:solidFill>
                  <a:srgbClr val="CC3399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 dirty="0"/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91A92890-0DCA-430B-BEFF-4194423CEDF9}"/>
              </a:ext>
            </a:extLst>
          </p:cNvPr>
          <p:cNvGraphicFramePr/>
          <p:nvPr/>
        </p:nvGraphicFramePr>
        <p:xfrm>
          <a:off x="3530239" y="2941764"/>
          <a:ext cx="8128000" cy="38288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677B2FC-A74E-4DE2-AEA0-83585CCC3A1D}"/>
              </a:ext>
            </a:extLst>
          </p:cNvPr>
          <p:cNvSpPr txBox="1"/>
          <p:nvPr/>
        </p:nvSpPr>
        <p:spPr>
          <a:xfrm>
            <a:off x="0" y="3252572"/>
            <a:ext cx="3601379" cy="5847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spc="0" normalizeH="0" baseline="0" dirty="0">
                <a:ln>
                  <a:noFill/>
                </a:ln>
                <a:solidFill>
                  <a:srgbClr val="723D92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Часть 11 статьи 6 Федерального закона № 189-ФЗ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D6F5F8E-8CCF-4A1C-AED7-E9B9326A8EDA}"/>
              </a:ext>
            </a:extLst>
          </p:cNvPr>
          <p:cNvSpPr txBox="1"/>
          <p:nvPr/>
        </p:nvSpPr>
        <p:spPr>
          <a:xfrm>
            <a:off x="-2" y="5371360"/>
            <a:ext cx="3601379" cy="5847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spc="0" normalizeH="0" baseline="0" dirty="0">
                <a:ln>
                  <a:noFill/>
                </a:ln>
                <a:solidFill>
                  <a:srgbClr val="723D92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Часть 12 статьи 6 Федерального закона № 189-ФЗ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42D25D2-6F0E-44F8-9A60-9332F772DCD0}"/>
              </a:ext>
            </a:extLst>
          </p:cNvPr>
          <p:cNvSpPr txBox="1"/>
          <p:nvPr/>
        </p:nvSpPr>
        <p:spPr>
          <a:xfrm>
            <a:off x="1711160" y="1341057"/>
            <a:ext cx="9160579" cy="95410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indent="452438" algn="ctr">
              <a:spcAft>
                <a:spcPts val="600"/>
              </a:spcAft>
              <a:defRPr sz="2000" i="1">
                <a:solidFill>
                  <a:srgbClr val="9900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sz="2800" b="1" u="sng" dirty="0">
                <a:solidFill>
                  <a:srgbClr val="723D92"/>
                </a:solidFill>
              </a:rPr>
              <a:t>Своевременное утверждение СЗ и размещение сведений о нем на ЕПБС</a:t>
            </a:r>
          </a:p>
        </p:txBody>
      </p:sp>
    </p:spTree>
    <p:extLst>
      <p:ext uri="{BB962C8B-B14F-4D97-AF65-F5344CB8AC3E}">
        <p14:creationId xmlns:p14="http://schemas.microsoft.com/office/powerpoint/2010/main" val="3436631792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3" name="Рисунок 2" descr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7137" y="323379"/>
            <a:ext cx="2738441" cy="2346302"/>
          </a:xfrm>
          <a:prstGeom prst="rect">
            <a:avLst/>
          </a:prstGeom>
          <a:ln w="12700">
            <a:miter lim="400000"/>
          </a:ln>
        </p:spPr>
      </p:pic>
      <p:sp>
        <p:nvSpPr>
          <p:cNvPr id="354" name="Прямоугольник 8"/>
          <p:cNvSpPr/>
          <p:nvPr/>
        </p:nvSpPr>
        <p:spPr>
          <a:xfrm>
            <a:off x="0" y="-26894"/>
            <a:ext cx="12192000" cy="6884893"/>
          </a:xfrm>
          <a:prstGeom prst="rect">
            <a:avLst/>
          </a:prstGeom>
          <a:solidFill>
            <a:srgbClr val="723D92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12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pic>
        <p:nvPicPr>
          <p:cNvPr id="355" name="Рисунок 9" descr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604" y="117276"/>
            <a:ext cx="1655863" cy="6623444"/>
          </a:xfrm>
          <a:prstGeom prst="rect">
            <a:avLst/>
          </a:prstGeom>
          <a:ln w="12700">
            <a:miter lim="400000"/>
          </a:ln>
        </p:spPr>
      </p:pic>
      <p:pic>
        <p:nvPicPr>
          <p:cNvPr id="356" name="Рисунок 10" descr="Рисунок 10"/>
          <p:cNvPicPr>
            <a:picLocks noChangeAspect="1"/>
          </p:cNvPicPr>
          <p:nvPr/>
        </p:nvPicPr>
        <p:blipFill>
          <a:blip r:embed="rId4"/>
          <a:srcRect r="24232"/>
          <a:stretch>
            <a:fillRect/>
          </a:stretch>
        </p:blipFill>
        <p:spPr>
          <a:xfrm>
            <a:off x="6179708" y="-3"/>
            <a:ext cx="6050032" cy="6858002"/>
          </a:xfrm>
          <a:prstGeom prst="rect">
            <a:avLst/>
          </a:prstGeom>
          <a:ln w="12700">
            <a:miter lim="400000"/>
          </a:ln>
        </p:spPr>
      </p:pic>
      <p:sp>
        <p:nvSpPr>
          <p:cNvPr id="357" name="TextBox 11"/>
          <p:cNvSpPr txBox="1"/>
          <p:nvPr/>
        </p:nvSpPr>
        <p:spPr>
          <a:xfrm>
            <a:off x="5565170" y="6291409"/>
            <a:ext cx="720056" cy="523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400">
                <a:solidFill>
                  <a:srgbClr val="FFFFFF"/>
                </a:solidFill>
                <a:latin typeface="PT_Russia Text"/>
                <a:ea typeface="PT_Russia Text"/>
                <a:cs typeface="PT_Russia Text"/>
                <a:sym typeface="PT_Russia Text"/>
              </a:defRPr>
            </a:lvl1pPr>
          </a:lstStyle>
          <a:p>
            <a:r>
              <a:rPr dirty="0"/>
              <a:t>202</a:t>
            </a:r>
            <a:r>
              <a:rPr lang="ru-RU" dirty="0"/>
              <a:t>6</a:t>
            </a:r>
          </a:p>
          <a:p>
            <a:endParaRPr dirty="0"/>
          </a:p>
        </p:txBody>
      </p:sp>
      <p:pic>
        <p:nvPicPr>
          <p:cNvPr id="358" name="Рисунок 12" descr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35108" y="791819"/>
            <a:ext cx="2031811" cy="5538769"/>
          </a:xfrm>
          <a:prstGeom prst="rect">
            <a:avLst/>
          </a:prstGeom>
          <a:ln w="12700">
            <a:miter lim="400000"/>
          </a:ln>
        </p:spPr>
      </p:pic>
      <p:sp>
        <p:nvSpPr>
          <p:cNvPr id="359" name="TextBox 15"/>
          <p:cNvSpPr txBox="1"/>
          <p:nvPr/>
        </p:nvSpPr>
        <p:spPr>
          <a:xfrm>
            <a:off x="2571860" y="2715018"/>
            <a:ext cx="6509389" cy="833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9" tIns="35719" rIns="35719" bIns="35719" anchor="ctr">
            <a:spAutoFit/>
          </a:bodyPr>
          <a:lstStyle/>
          <a:p>
            <a:pPr algn="ctr">
              <a:defRPr sz="25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defRPr>
            </a:pPr>
            <a:endParaRPr/>
          </a:p>
          <a:p>
            <a:pPr algn="ctr">
              <a:defRPr sz="250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defRPr>
            </a:pPr>
            <a:r>
              <a:t>Спасибо за внимание!</a:t>
            </a:r>
          </a:p>
        </p:txBody>
      </p:sp>
      <p:pic>
        <p:nvPicPr>
          <p:cNvPr id="360" name="Рисунок 13" descr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3717" y="382493"/>
            <a:ext cx="2153107" cy="185032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Прямоугольник 5"/>
          <p:cNvSpPr/>
          <p:nvPr/>
        </p:nvSpPr>
        <p:spPr>
          <a:xfrm>
            <a:off x="-2" y="275"/>
            <a:ext cx="12190904" cy="1218322"/>
          </a:xfrm>
          <a:prstGeom prst="rect">
            <a:avLst/>
          </a:prstGeom>
          <a:solidFill>
            <a:srgbClr val="723D92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68" name="Прямая соединительная линия 25"/>
          <p:cNvSpPr/>
          <p:nvPr/>
        </p:nvSpPr>
        <p:spPr>
          <a:xfrm>
            <a:off x="1324389" y="2598079"/>
            <a:ext cx="386771" cy="2"/>
          </a:xfrm>
          <a:prstGeom prst="line">
            <a:avLst/>
          </a:prstGeom>
          <a:ln w="38100">
            <a:solidFill>
              <a:srgbClr val="FFFFFF"/>
            </a:solidFill>
            <a:prstDash val="sysDash"/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9" name="Прямая соединительная линия 27"/>
          <p:cNvSpPr/>
          <p:nvPr/>
        </p:nvSpPr>
        <p:spPr>
          <a:xfrm>
            <a:off x="1324389" y="3723222"/>
            <a:ext cx="386771" cy="3"/>
          </a:xfrm>
          <a:prstGeom prst="line">
            <a:avLst/>
          </a:prstGeom>
          <a:ln w="38100">
            <a:solidFill>
              <a:srgbClr val="FFFFFF"/>
            </a:solidFill>
            <a:prstDash val="sysDash"/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70" name="Прямая соединительная линия 28"/>
          <p:cNvSpPr/>
          <p:nvPr/>
        </p:nvSpPr>
        <p:spPr>
          <a:xfrm>
            <a:off x="1324389" y="4766327"/>
            <a:ext cx="386771" cy="2"/>
          </a:xfrm>
          <a:prstGeom prst="line">
            <a:avLst/>
          </a:prstGeom>
          <a:ln w="38100">
            <a:solidFill>
              <a:srgbClr val="FFFFFF"/>
            </a:solidFill>
            <a:prstDash val="sysDash"/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71" name="Прямая соединительная линия 29"/>
          <p:cNvSpPr/>
          <p:nvPr/>
        </p:nvSpPr>
        <p:spPr>
          <a:xfrm>
            <a:off x="1324389" y="5844591"/>
            <a:ext cx="386771" cy="2"/>
          </a:xfrm>
          <a:prstGeom prst="line">
            <a:avLst/>
          </a:prstGeom>
          <a:ln w="38100">
            <a:solidFill>
              <a:srgbClr val="FFFFFF"/>
            </a:solidFill>
            <a:prstDash val="sysDash"/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72" name="TextBox 1"/>
          <p:cNvSpPr txBox="1"/>
          <p:nvPr/>
        </p:nvSpPr>
        <p:spPr>
          <a:xfrm>
            <a:off x="2410691" y="301211"/>
            <a:ext cx="9734492" cy="523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ctr">
              <a:defRPr sz="2800" b="1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rPr lang="ru-RU" dirty="0"/>
              <a:t>Цифровизация процессов </a:t>
            </a:r>
            <a:endParaRPr dirty="0"/>
          </a:p>
        </p:txBody>
      </p:sp>
      <p:grpSp>
        <p:nvGrpSpPr>
          <p:cNvPr id="186" name="TextBox 4"/>
          <p:cNvGrpSpPr/>
          <p:nvPr/>
        </p:nvGrpSpPr>
        <p:grpSpPr>
          <a:xfrm>
            <a:off x="118943" y="1825367"/>
            <a:ext cx="11954116" cy="2489822"/>
            <a:chOff x="-1" y="0"/>
            <a:chExt cx="11954114" cy="2489820"/>
          </a:xfrm>
        </p:grpSpPr>
        <p:sp>
          <p:nvSpPr>
            <p:cNvPr id="174" name="Rounded Rectangle"/>
            <p:cNvSpPr/>
            <p:nvPr/>
          </p:nvSpPr>
          <p:spPr>
            <a:xfrm>
              <a:off x="-1" y="0"/>
              <a:ext cx="3362095" cy="2134930"/>
            </a:xfrm>
            <a:prstGeom prst="roundRect">
              <a:avLst>
                <a:gd name="adj" fmla="val 10000"/>
              </a:avLst>
            </a:prstGeom>
            <a:solidFill>
              <a:srgbClr val="CC66FF"/>
            </a:solidFill>
            <a:ln w="12700" cap="flat">
              <a:solidFill>
                <a:srgbClr val="CC66FF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endParaRPr/>
            </a:p>
          </p:txBody>
        </p:sp>
        <p:grpSp>
          <p:nvGrpSpPr>
            <p:cNvPr id="177" name="Group"/>
            <p:cNvGrpSpPr/>
            <p:nvPr/>
          </p:nvGrpSpPr>
          <p:grpSpPr>
            <a:xfrm>
              <a:off x="373562" y="354888"/>
              <a:ext cx="3362099" cy="2134932"/>
              <a:chOff x="-1" y="0"/>
              <a:chExt cx="3362097" cy="2134931"/>
            </a:xfrm>
          </p:grpSpPr>
          <p:sp>
            <p:nvSpPr>
              <p:cNvPr id="175" name="Rounded Rectangle"/>
              <p:cNvSpPr/>
              <p:nvPr/>
            </p:nvSpPr>
            <p:spPr>
              <a:xfrm>
                <a:off x="-1" y="0"/>
                <a:ext cx="3362097" cy="2134931"/>
              </a:xfrm>
              <a:prstGeom prst="roundRect">
                <a:avLst>
                  <a:gd name="adj" fmla="val 10000"/>
                </a:avLst>
              </a:prstGeom>
              <a:solidFill>
                <a:srgbClr val="FFFFFF">
                  <a:alpha val="90000"/>
                </a:srgbClr>
              </a:solidFill>
              <a:ln w="12700" cap="flat">
                <a:solidFill>
                  <a:srgbClr val="CC3399"/>
                </a:solidFill>
                <a:prstDash val="solid"/>
                <a:miter lim="8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defTabSz="844550">
                  <a:lnSpc>
                    <a:spcPct val="90000"/>
                  </a:lnSpc>
                  <a:spcBef>
                    <a:spcPts val="700"/>
                  </a:spcBef>
                  <a:defRPr sz="1900">
                    <a:latin typeface="+mn-lt"/>
                    <a:ea typeface="+mn-ea"/>
                    <a:cs typeface="+mn-cs"/>
                    <a:sym typeface="Calibri"/>
                  </a:defRPr>
                </a:pPr>
                <a:endParaRPr/>
              </a:p>
            </p:txBody>
          </p:sp>
          <p:sp>
            <p:nvSpPr>
              <p:cNvPr id="176" name="Оформляется актом высшего органа исполнительной власти субъекта Российской Федерации на региональном уровне;"/>
              <p:cNvSpPr txBox="1"/>
              <p:nvPr/>
            </p:nvSpPr>
            <p:spPr>
              <a:xfrm>
                <a:off x="62530" y="336500"/>
                <a:ext cx="3237036" cy="146193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72388" tIns="72388" rIns="72388" bIns="72388" numCol="1" anchor="ctr">
                <a:spAutoFit/>
              </a:bodyPr>
              <a:lstStyle/>
              <a:p>
                <a:pPr algn="ctr" defTabSz="844550">
                  <a:lnSpc>
                    <a:spcPct val="90000"/>
                  </a:lnSpc>
                  <a:spcBef>
                    <a:spcPts val="700"/>
                  </a:spcBef>
                  <a:defRPr sz="1900">
                    <a:latin typeface="+mn-lt"/>
                    <a:ea typeface="+mn-ea"/>
                    <a:cs typeface="+mn-cs"/>
                    <a:sym typeface="Calibri"/>
                  </a:defRPr>
                </a:pPr>
                <a:r>
                  <a:rPr lang="ru-RU" dirty="0"/>
                  <a:t>Запись на обучение по дополнительным образовательным программам в электронном виде (</a:t>
                </a:r>
                <a:r>
                  <a:rPr lang="ru-RU" b="1" dirty="0" err="1"/>
                  <a:t>Навигатор+Госуслуги</a:t>
                </a:r>
                <a:r>
                  <a:rPr lang="ru-RU" dirty="0"/>
                  <a:t>)</a:t>
                </a:r>
                <a:endParaRPr b="1" dirty="0"/>
              </a:p>
            </p:txBody>
          </p:sp>
        </p:grpSp>
        <p:sp>
          <p:nvSpPr>
            <p:cNvPr id="178" name="Rounded Rectangle"/>
            <p:cNvSpPr/>
            <p:nvPr/>
          </p:nvSpPr>
          <p:spPr>
            <a:xfrm>
              <a:off x="4109223" y="0"/>
              <a:ext cx="3362096" cy="2134930"/>
            </a:xfrm>
            <a:prstGeom prst="roundRect">
              <a:avLst>
                <a:gd name="adj" fmla="val 10000"/>
              </a:avLst>
            </a:prstGeom>
            <a:solidFill>
              <a:srgbClr val="CC66FF"/>
            </a:solidFill>
            <a:ln w="12700" cap="flat">
              <a:solidFill>
                <a:srgbClr val="CC66FF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endParaRPr/>
            </a:p>
          </p:txBody>
        </p:sp>
        <p:grpSp>
          <p:nvGrpSpPr>
            <p:cNvPr id="181" name="Group"/>
            <p:cNvGrpSpPr/>
            <p:nvPr/>
          </p:nvGrpSpPr>
          <p:grpSpPr>
            <a:xfrm>
              <a:off x="4482788" y="354888"/>
              <a:ext cx="3362099" cy="2134932"/>
              <a:chOff x="-1" y="0"/>
              <a:chExt cx="3362097" cy="2134931"/>
            </a:xfrm>
          </p:grpSpPr>
          <p:sp>
            <p:nvSpPr>
              <p:cNvPr id="179" name="Rounded Rectangle"/>
              <p:cNvSpPr/>
              <p:nvPr/>
            </p:nvSpPr>
            <p:spPr>
              <a:xfrm>
                <a:off x="-1" y="0"/>
                <a:ext cx="3362097" cy="2134931"/>
              </a:xfrm>
              <a:prstGeom prst="roundRect">
                <a:avLst>
                  <a:gd name="adj" fmla="val 10000"/>
                </a:avLst>
              </a:prstGeom>
              <a:solidFill>
                <a:srgbClr val="FFFFFF">
                  <a:alpha val="90000"/>
                </a:srgbClr>
              </a:solidFill>
              <a:ln w="12700" cap="flat">
                <a:solidFill>
                  <a:srgbClr val="CC3399"/>
                </a:solidFill>
                <a:prstDash val="solid"/>
                <a:miter lim="8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defTabSz="844550">
                  <a:lnSpc>
                    <a:spcPct val="90000"/>
                  </a:lnSpc>
                  <a:spcBef>
                    <a:spcPts val="700"/>
                  </a:spcBef>
                  <a:defRPr sz="1900">
                    <a:latin typeface="+mn-lt"/>
                    <a:ea typeface="+mn-ea"/>
                    <a:cs typeface="+mn-cs"/>
                    <a:sym typeface="Calibri"/>
                  </a:defRPr>
                </a:pPr>
                <a:endParaRPr/>
              </a:p>
            </p:txBody>
          </p:sp>
          <p:sp>
            <p:nvSpPr>
              <p:cNvPr id="180" name="Оформляется актом исполнительно-распорядительного органа местного самоуправления муниципального образования на муниципальном уровне;"/>
              <p:cNvSpPr txBox="1"/>
              <p:nvPr/>
            </p:nvSpPr>
            <p:spPr>
              <a:xfrm>
                <a:off x="62529" y="468074"/>
                <a:ext cx="3237036" cy="119878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72388" tIns="72388" rIns="72388" bIns="72388" numCol="1" anchor="ctr">
                <a:spAutoFit/>
              </a:bodyPr>
              <a:lstStyle/>
              <a:p>
                <a:pPr algn="ctr" defTabSz="844550">
                  <a:lnSpc>
                    <a:spcPct val="90000"/>
                  </a:lnSpc>
                  <a:spcBef>
                    <a:spcPts val="700"/>
                  </a:spcBef>
                  <a:defRPr sz="1900">
                    <a:latin typeface="+mn-lt"/>
                    <a:ea typeface="+mn-ea"/>
                    <a:cs typeface="+mn-cs"/>
                    <a:sym typeface="Calibri"/>
                  </a:defRPr>
                </a:pPr>
                <a:r>
                  <a:rPr lang="ru-RU" dirty="0"/>
                  <a:t>Подписание документов и заключение соглашений и договоров в электронной форме (в том числе </a:t>
                </a:r>
                <a:r>
                  <a:rPr lang="ru-RU" dirty="0" err="1"/>
                  <a:t>ГосКлюч</a:t>
                </a:r>
                <a:r>
                  <a:rPr lang="ru-RU" dirty="0"/>
                  <a:t>)</a:t>
                </a:r>
                <a:endParaRPr b="1" dirty="0"/>
              </a:p>
            </p:txBody>
          </p:sp>
        </p:grpSp>
        <p:sp>
          <p:nvSpPr>
            <p:cNvPr id="182" name="Rounded Rectangle"/>
            <p:cNvSpPr/>
            <p:nvPr/>
          </p:nvSpPr>
          <p:spPr>
            <a:xfrm>
              <a:off x="8218449" y="0"/>
              <a:ext cx="3362095" cy="2134930"/>
            </a:xfrm>
            <a:prstGeom prst="roundRect">
              <a:avLst>
                <a:gd name="adj" fmla="val 10000"/>
              </a:avLst>
            </a:prstGeom>
            <a:solidFill>
              <a:srgbClr val="CC66FF"/>
            </a:solidFill>
            <a:ln w="12700" cap="flat">
              <a:solidFill>
                <a:srgbClr val="CC66FF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endParaRPr/>
            </a:p>
          </p:txBody>
        </p:sp>
        <p:grpSp>
          <p:nvGrpSpPr>
            <p:cNvPr id="185" name="Group"/>
            <p:cNvGrpSpPr/>
            <p:nvPr/>
          </p:nvGrpSpPr>
          <p:grpSpPr>
            <a:xfrm>
              <a:off x="8592015" y="354888"/>
              <a:ext cx="3362098" cy="2134932"/>
              <a:chOff x="-1" y="0"/>
              <a:chExt cx="3362096" cy="2134931"/>
            </a:xfrm>
          </p:grpSpPr>
          <p:sp>
            <p:nvSpPr>
              <p:cNvPr id="183" name="Rounded Rectangle"/>
              <p:cNvSpPr/>
              <p:nvPr/>
            </p:nvSpPr>
            <p:spPr>
              <a:xfrm>
                <a:off x="-1" y="0"/>
                <a:ext cx="3362096" cy="2134931"/>
              </a:xfrm>
              <a:prstGeom prst="roundRect">
                <a:avLst>
                  <a:gd name="adj" fmla="val 10000"/>
                </a:avLst>
              </a:prstGeom>
              <a:solidFill>
                <a:srgbClr val="FFFFFF">
                  <a:alpha val="90000"/>
                </a:srgbClr>
              </a:solidFill>
              <a:ln w="12700" cap="flat">
                <a:solidFill>
                  <a:srgbClr val="B21EA7"/>
                </a:solidFill>
                <a:prstDash val="solid"/>
                <a:miter lim="8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defTabSz="844550">
                  <a:lnSpc>
                    <a:spcPct val="90000"/>
                  </a:lnSpc>
                  <a:spcBef>
                    <a:spcPts val="700"/>
                  </a:spcBef>
                  <a:defRPr sz="1900">
                    <a:latin typeface="+mn-lt"/>
                    <a:ea typeface="+mn-ea"/>
                    <a:cs typeface="+mn-cs"/>
                    <a:sym typeface="Calibri"/>
                  </a:defRPr>
                </a:pPr>
                <a:endParaRPr/>
              </a:p>
            </p:txBody>
          </p:sp>
          <p:sp>
            <p:nvSpPr>
              <p:cNvPr id="184" name="Должно быть принято до 31 января 2023 года (часть 3 статьи 28 Федерального закона № 189-ФЗ)."/>
              <p:cNvSpPr txBox="1"/>
              <p:nvPr/>
            </p:nvSpPr>
            <p:spPr>
              <a:xfrm>
                <a:off x="62529" y="554034"/>
                <a:ext cx="3237035" cy="93563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72388" tIns="72388" rIns="72388" bIns="72388" numCol="1" anchor="ctr">
                <a:spAutoFit/>
              </a:bodyPr>
              <a:lstStyle>
                <a:lvl1pPr algn="ctr" defTabSz="844550">
                  <a:lnSpc>
                    <a:spcPct val="90000"/>
                  </a:lnSpc>
                  <a:spcBef>
                    <a:spcPts val="700"/>
                  </a:spcBef>
                  <a:defRPr sz="1900">
                    <a:latin typeface="+mn-lt"/>
                    <a:ea typeface="+mn-ea"/>
                    <a:cs typeface="+mn-cs"/>
                    <a:sym typeface="Calibri"/>
                  </a:defRPr>
                </a:lvl1pPr>
              </a:lstStyle>
              <a:p>
                <a:r>
                  <a:rPr lang="ru-RU" dirty="0"/>
                  <a:t>Развитие ТОР (типовых облачных решений) в образовании</a:t>
                </a:r>
                <a:endParaRPr dirty="0"/>
              </a:p>
            </p:txBody>
          </p:sp>
        </p:grpSp>
      </p:grpSp>
      <p:pic>
        <p:nvPicPr>
          <p:cNvPr id="187" name="Рисунок 9" descr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16288" cy="1648854"/>
          </a:xfrm>
          <a:prstGeom prst="rect">
            <a:avLst/>
          </a:prstGeom>
          <a:ln w="12700">
            <a:miter lim="400000"/>
          </a:ln>
        </p:spPr>
      </p:pic>
      <p:sp>
        <p:nvSpPr>
          <p:cNvPr id="23" name="Rounded Rectangle">
            <a:extLst>
              <a:ext uri="{FF2B5EF4-FFF2-40B4-BE49-F238E27FC236}">
                <a16:creationId xmlns:a16="http://schemas.microsoft.com/office/drawing/2014/main" id="{9CFEC0DD-52E1-4CBD-B4C6-63231F5255F0}"/>
              </a:ext>
            </a:extLst>
          </p:cNvPr>
          <p:cNvSpPr/>
          <p:nvPr/>
        </p:nvSpPr>
        <p:spPr>
          <a:xfrm>
            <a:off x="257753" y="4396513"/>
            <a:ext cx="3362097" cy="2134932"/>
          </a:xfrm>
          <a:prstGeom prst="roundRect">
            <a:avLst>
              <a:gd name="adj" fmla="val 10000"/>
            </a:avLst>
          </a:prstGeom>
          <a:solidFill>
            <a:srgbClr val="CC66FF"/>
          </a:solidFill>
          <a:ln w="12700" cap="flat">
            <a:solidFill>
              <a:srgbClr val="CC66FF"/>
            </a:solidFill>
            <a:prstDash val="solid"/>
            <a:miter lim="800000"/>
          </a:ln>
          <a:effectLst/>
        </p:spPr>
        <p:txBody>
          <a:bodyPr wrap="square" lIns="45718" tIns="45718" rIns="45718" bIns="45718" numCol="1" anchor="t">
            <a:noAutofit/>
          </a:bodyPr>
          <a:lstStyle/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24" name="Rounded Rectangle">
            <a:extLst>
              <a:ext uri="{FF2B5EF4-FFF2-40B4-BE49-F238E27FC236}">
                <a16:creationId xmlns:a16="http://schemas.microsoft.com/office/drawing/2014/main" id="{D7DAF7D4-A9C3-4A5C-8976-747DEDBEAA90}"/>
              </a:ext>
            </a:extLst>
          </p:cNvPr>
          <p:cNvSpPr/>
          <p:nvPr/>
        </p:nvSpPr>
        <p:spPr>
          <a:xfrm>
            <a:off x="729641" y="4702808"/>
            <a:ext cx="3362100" cy="2134934"/>
          </a:xfrm>
          <a:prstGeom prst="roundRect">
            <a:avLst>
              <a:gd name="adj" fmla="val 10000"/>
            </a:avLst>
          </a:prstGeom>
          <a:solidFill>
            <a:srgbClr val="FFFFFF">
              <a:alpha val="90000"/>
            </a:srgbClr>
          </a:solidFill>
          <a:ln w="12700" cap="flat">
            <a:solidFill>
              <a:srgbClr val="CC3399"/>
            </a:solidFill>
            <a:prstDash val="solid"/>
            <a:miter lim="800000"/>
          </a:ln>
          <a:effectLst/>
        </p:spPr>
        <p:txBody>
          <a:bodyPr wrap="square" lIns="45718" tIns="45718" rIns="45718" bIns="45718" numCol="1" anchor="ctr">
            <a:noAutofit/>
          </a:bodyPr>
          <a:lstStyle/>
          <a:p>
            <a:pPr algn="ctr" defTabSz="844550">
              <a:lnSpc>
                <a:spcPct val="90000"/>
              </a:lnSpc>
              <a:spcBef>
                <a:spcPts val="700"/>
              </a:spcBef>
              <a:defRPr sz="1900"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25" name="Оформляется актом исполнительно-распорядительного органа местного самоуправления муниципального образования на муниципальном уровне;">
            <a:extLst>
              <a:ext uri="{FF2B5EF4-FFF2-40B4-BE49-F238E27FC236}">
                <a16:creationId xmlns:a16="http://schemas.microsoft.com/office/drawing/2014/main" id="{3BCA91BC-ACA7-4724-8262-D57E9B98B312}"/>
              </a:ext>
            </a:extLst>
          </p:cNvPr>
          <p:cNvSpPr txBox="1"/>
          <p:nvPr/>
        </p:nvSpPr>
        <p:spPr>
          <a:xfrm>
            <a:off x="854699" y="5125269"/>
            <a:ext cx="3237039" cy="119878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2388" tIns="72388" rIns="72388" bIns="72388" numCol="1" anchor="ctr">
            <a:spAutoFit/>
          </a:bodyPr>
          <a:lstStyle/>
          <a:p>
            <a:pPr algn="ctr" defTabSz="844550">
              <a:lnSpc>
                <a:spcPct val="90000"/>
              </a:lnSpc>
              <a:spcBef>
                <a:spcPts val="700"/>
              </a:spcBef>
              <a:defRPr sz="1900">
                <a:latin typeface="+mn-lt"/>
                <a:ea typeface="+mn-ea"/>
                <a:cs typeface="+mn-cs"/>
                <a:sym typeface="Calibri"/>
              </a:defRPr>
            </a:pPr>
            <a:r>
              <a:rPr lang="ru-RU" dirty="0"/>
              <a:t>Сбор и анализ статистических данных в информационной системе – </a:t>
            </a:r>
            <a:r>
              <a:rPr lang="ru-RU" b="1" dirty="0"/>
              <a:t>управление, основанное на данных</a:t>
            </a:r>
            <a:endParaRPr b="1" dirty="0"/>
          </a:p>
        </p:txBody>
      </p:sp>
      <p:sp>
        <p:nvSpPr>
          <p:cNvPr id="26" name="Rounded Rectangle">
            <a:extLst>
              <a:ext uri="{FF2B5EF4-FFF2-40B4-BE49-F238E27FC236}">
                <a16:creationId xmlns:a16="http://schemas.microsoft.com/office/drawing/2014/main" id="{B17826D7-D5D6-4893-8793-88B540DB6551}"/>
              </a:ext>
            </a:extLst>
          </p:cNvPr>
          <p:cNvSpPr/>
          <p:nvPr/>
        </p:nvSpPr>
        <p:spPr>
          <a:xfrm>
            <a:off x="4601729" y="4347920"/>
            <a:ext cx="3362097" cy="2134932"/>
          </a:xfrm>
          <a:prstGeom prst="roundRect">
            <a:avLst>
              <a:gd name="adj" fmla="val 10000"/>
            </a:avLst>
          </a:prstGeom>
          <a:solidFill>
            <a:srgbClr val="CC66FF"/>
          </a:solidFill>
          <a:ln w="12700" cap="flat">
            <a:solidFill>
              <a:srgbClr val="CC66FF"/>
            </a:solidFill>
            <a:prstDash val="solid"/>
            <a:miter lim="800000"/>
          </a:ln>
          <a:effectLst/>
        </p:spPr>
        <p:txBody>
          <a:bodyPr wrap="square" lIns="45718" tIns="45718" rIns="45718" bIns="45718" numCol="1" anchor="t">
            <a:noAutofit/>
          </a:bodyPr>
          <a:lstStyle/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27" name="Rounded Rectangle">
            <a:extLst>
              <a:ext uri="{FF2B5EF4-FFF2-40B4-BE49-F238E27FC236}">
                <a16:creationId xmlns:a16="http://schemas.microsoft.com/office/drawing/2014/main" id="{A0B6ADB3-4349-4186-AD02-E7E7A224AE8E}"/>
              </a:ext>
            </a:extLst>
          </p:cNvPr>
          <p:cNvSpPr/>
          <p:nvPr/>
        </p:nvSpPr>
        <p:spPr>
          <a:xfrm>
            <a:off x="4975294" y="4702808"/>
            <a:ext cx="3362100" cy="2134934"/>
          </a:xfrm>
          <a:prstGeom prst="roundRect">
            <a:avLst>
              <a:gd name="adj" fmla="val 10000"/>
            </a:avLst>
          </a:prstGeom>
          <a:solidFill>
            <a:srgbClr val="FFFFFF">
              <a:alpha val="90000"/>
            </a:srgbClr>
          </a:solidFill>
          <a:ln w="12700" cap="flat">
            <a:solidFill>
              <a:srgbClr val="CC3399"/>
            </a:solidFill>
            <a:prstDash val="solid"/>
            <a:miter lim="800000"/>
          </a:ln>
          <a:effectLst/>
        </p:spPr>
        <p:txBody>
          <a:bodyPr wrap="square" lIns="45718" tIns="45718" rIns="45718" bIns="45718" numCol="1" anchor="ctr">
            <a:noAutofit/>
          </a:bodyPr>
          <a:lstStyle/>
          <a:p>
            <a:pPr algn="ctr" defTabSz="844550">
              <a:lnSpc>
                <a:spcPct val="90000"/>
              </a:lnSpc>
              <a:spcBef>
                <a:spcPts val="700"/>
              </a:spcBef>
              <a:defRPr sz="1900"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28" name="Оформляется актом исполнительно-распорядительного органа местного самоуправления муниципального образования на муниципальном уровне;">
            <a:extLst>
              <a:ext uri="{FF2B5EF4-FFF2-40B4-BE49-F238E27FC236}">
                <a16:creationId xmlns:a16="http://schemas.microsoft.com/office/drawing/2014/main" id="{8EBCC090-7087-4331-B880-C0A53F6B2F4E}"/>
              </a:ext>
            </a:extLst>
          </p:cNvPr>
          <p:cNvSpPr txBox="1"/>
          <p:nvPr/>
        </p:nvSpPr>
        <p:spPr>
          <a:xfrm>
            <a:off x="5037824" y="5039310"/>
            <a:ext cx="3237039" cy="14619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2388" tIns="72388" rIns="72388" bIns="72388" numCol="1" anchor="ctr">
            <a:spAutoFit/>
          </a:bodyPr>
          <a:lstStyle/>
          <a:p>
            <a:pPr algn="ctr" defTabSz="844550">
              <a:lnSpc>
                <a:spcPct val="90000"/>
              </a:lnSpc>
              <a:spcBef>
                <a:spcPts val="700"/>
              </a:spcBef>
              <a:defRPr sz="1900">
                <a:latin typeface="+mn-lt"/>
                <a:ea typeface="+mn-ea"/>
                <a:cs typeface="+mn-cs"/>
                <a:sym typeface="Calibri"/>
              </a:defRPr>
            </a:pPr>
            <a:r>
              <a:rPr lang="ru-RU" dirty="0"/>
              <a:t>Отслеживание объемов средств (объемов услуги) </a:t>
            </a:r>
            <a:br>
              <a:rPr lang="ru-RU" dirty="0"/>
            </a:br>
            <a:r>
              <a:rPr lang="ru-RU" dirty="0"/>
              <a:t>и мониторинг</a:t>
            </a:r>
            <a:br>
              <a:rPr lang="ru-RU" dirty="0"/>
            </a:br>
            <a:r>
              <a:rPr lang="ru-RU" dirty="0"/>
              <a:t> в автоматизированном режиме</a:t>
            </a:r>
            <a:endParaRPr b="1" dirty="0"/>
          </a:p>
        </p:txBody>
      </p:sp>
      <p:pic>
        <p:nvPicPr>
          <p:cNvPr id="3" name="Рисунок 2" descr="Интернет со сплошной заливкой">
            <a:extLst>
              <a:ext uri="{FF2B5EF4-FFF2-40B4-BE49-F238E27FC236}">
                <a16:creationId xmlns:a16="http://schemas.microsoft.com/office/drawing/2014/main" id="{2FA2884D-E37C-4F7F-A8FE-983D7D914F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20384" y="4458636"/>
            <a:ext cx="2379106" cy="2379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53250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Прямоугольник 5"/>
          <p:cNvSpPr/>
          <p:nvPr/>
        </p:nvSpPr>
        <p:spPr>
          <a:xfrm>
            <a:off x="-2" y="275"/>
            <a:ext cx="12190904" cy="1218322"/>
          </a:xfrm>
          <a:prstGeom prst="rect">
            <a:avLst/>
          </a:prstGeom>
          <a:solidFill>
            <a:srgbClr val="723D92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pic>
        <p:nvPicPr>
          <p:cNvPr id="155" name="Рисунок 9" descr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5"/>
            <a:ext cx="2816288" cy="1648854"/>
          </a:xfrm>
          <a:prstGeom prst="rect">
            <a:avLst/>
          </a:prstGeom>
          <a:ln w="12700">
            <a:miter lim="400000"/>
          </a:ln>
        </p:spPr>
      </p:pic>
      <p:sp>
        <p:nvSpPr>
          <p:cNvPr id="156" name="Прямая соединительная линия 25"/>
          <p:cNvSpPr/>
          <p:nvPr/>
        </p:nvSpPr>
        <p:spPr>
          <a:xfrm>
            <a:off x="1324389" y="2598079"/>
            <a:ext cx="386771" cy="2"/>
          </a:xfrm>
          <a:prstGeom prst="line">
            <a:avLst/>
          </a:prstGeom>
          <a:ln w="38100">
            <a:solidFill>
              <a:srgbClr val="FFFFFF"/>
            </a:solidFill>
            <a:prstDash val="sysDash"/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7" name="Прямая соединительная линия 27"/>
          <p:cNvSpPr/>
          <p:nvPr/>
        </p:nvSpPr>
        <p:spPr>
          <a:xfrm>
            <a:off x="1324389" y="3723222"/>
            <a:ext cx="386771" cy="3"/>
          </a:xfrm>
          <a:prstGeom prst="line">
            <a:avLst/>
          </a:prstGeom>
          <a:ln w="38100">
            <a:solidFill>
              <a:srgbClr val="FFFFFF"/>
            </a:solidFill>
            <a:prstDash val="sysDash"/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8" name="Прямая соединительная линия 28"/>
          <p:cNvSpPr/>
          <p:nvPr/>
        </p:nvSpPr>
        <p:spPr>
          <a:xfrm>
            <a:off x="1324389" y="4766327"/>
            <a:ext cx="386771" cy="2"/>
          </a:xfrm>
          <a:prstGeom prst="line">
            <a:avLst/>
          </a:prstGeom>
          <a:ln w="38100">
            <a:solidFill>
              <a:srgbClr val="FFFFFF"/>
            </a:solidFill>
            <a:prstDash val="sysDash"/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9" name="Прямая соединительная линия 29"/>
          <p:cNvSpPr/>
          <p:nvPr/>
        </p:nvSpPr>
        <p:spPr>
          <a:xfrm>
            <a:off x="1324389" y="5844591"/>
            <a:ext cx="386771" cy="2"/>
          </a:xfrm>
          <a:prstGeom prst="line">
            <a:avLst/>
          </a:prstGeom>
          <a:ln w="38100">
            <a:solidFill>
              <a:srgbClr val="FFFFFF"/>
            </a:solidFill>
            <a:prstDash val="sysDash"/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0" name="TextBox 1"/>
          <p:cNvSpPr txBox="1"/>
          <p:nvPr/>
        </p:nvSpPr>
        <p:spPr>
          <a:xfrm>
            <a:off x="2055282" y="309942"/>
            <a:ext cx="9636901" cy="5847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3200" b="1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rPr lang="ru-RU" dirty="0"/>
              <a:t>Запись на обучение в электронной форме</a:t>
            </a:r>
          </a:p>
        </p:txBody>
      </p:sp>
      <p:sp>
        <p:nvSpPr>
          <p:cNvPr id="164" name="TextBox 4"/>
          <p:cNvSpPr txBox="1"/>
          <p:nvPr/>
        </p:nvSpPr>
        <p:spPr>
          <a:xfrm>
            <a:off x="1795401" y="1406650"/>
            <a:ext cx="10027409" cy="34163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  <a:defRPr sz="2700" b="1">
                <a:solidFill>
                  <a:srgbClr val="CC3399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rPr lang="ru-RU" sz="2400" dirty="0">
                <a:solidFill>
                  <a:srgbClr val="723D92"/>
                </a:solidFill>
              </a:rPr>
              <a:t>Расширение возможностей для подачи заявлений о зачислении </a:t>
            </a:r>
            <a:r>
              <a:rPr lang="ru-RU" sz="2400" dirty="0">
                <a:solidFill>
                  <a:srgbClr val="9300FF"/>
                </a:solidFill>
              </a:rPr>
              <a:t>без необходимости предоставления дополнительных документов «вручную»</a:t>
            </a:r>
            <a:r>
              <a:rPr lang="ru-RU" sz="2400" dirty="0">
                <a:solidFill>
                  <a:srgbClr val="723D92"/>
                </a:solidFill>
              </a:rPr>
              <a:t> - все необходимые подтверждения статуса (категории) заявителя должны осуществляться на основании данных цифрового профиля за счет межведомственных взаимодействий (ОВЗ, ТЖС, дети участников СВО и т.д.)</a:t>
            </a:r>
          </a:p>
          <a:p>
            <a:pPr marL="342900" indent="-342900" algn="just">
              <a:buFont typeface="Wingdings" panose="05000000000000000000" pitchFamily="2" charset="2"/>
              <a:buChar char="ü"/>
              <a:defRPr sz="2700" b="1">
                <a:solidFill>
                  <a:srgbClr val="CC3399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 lang="ru-RU" sz="2400" dirty="0"/>
          </a:p>
          <a:p>
            <a:pPr marL="342900" indent="-342900" algn="just">
              <a:buFont typeface="Wingdings" panose="05000000000000000000" pitchFamily="2" charset="2"/>
              <a:buChar char="ü"/>
              <a:defRPr sz="2700" b="1">
                <a:solidFill>
                  <a:srgbClr val="CC3399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rPr lang="ru-RU" sz="2400" dirty="0">
                <a:solidFill>
                  <a:srgbClr val="723D92"/>
                </a:solidFill>
              </a:rPr>
              <a:t>Расширение возможностей для </a:t>
            </a:r>
            <a:r>
              <a:rPr lang="ru-RU" sz="2400" dirty="0">
                <a:solidFill>
                  <a:srgbClr val="9300FF"/>
                </a:solidFill>
              </a:rPr>
              <a:t>выбора льгот и способов оплаты услуг </a:t>
            </a:r>
            <a:r>
              <a:rPr lang="ru-RU" sz="2400" dirty="0">
                <a:solidFill>
                  <a:srgbClr val="723D92"/>
                </a:solidFill>
              </a:rPr>
              <a:t>(например – оплата маткапиталом) на этапе подачи заявления</a:t>
            </a:r>
          </a:p>
        </p:txBody>
      </p:sp>
      <p:pic>
        <p:nvPicPr>
          <p:cNvPr id="5" name="Рисунок 3" descr="Рисунок 3">
            <a:extLst>
              <a:ext uri="{FF2B5EF4-FFF2-40B4-BE49-F238E27FC236}">
                <a16:creationId xmlns:a16="http://schemas.microsoft.com/office/drawing/2014/main" id="{66314B42-87C1-17EA-94DE-5BD7BB9D83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190" y="1680288"/>
            <a:ext cx="1257729" cy="1849290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2B1C0FD-A328-41B0-1208-FA7BBE5DDAD3}"/>
              </a:ext>
            </a:extLst>
          </p:cNvPr>
          <p:cNvSpPr/>
          <p:nvPr/>
        </p:nvSpPr>
        <p:spPr>
          <a:xfrm>
            <a:off x="1525225" y="5081240"/>
            <a:ext cx="10194779" cy="1569656"/>
          </a:xfrm>
          <a:prstGeom prst="rect">
            <a:avLst/>
          </a:prstGeom>
          <a:solidFill>
            <a:srgbClr val="FFFFFF"/>
          </a:solidFill>
          <a:ln w="25400" cap="flat">
            <a:solidFill>
              <a:srgbClr val="BF5BC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just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spc="0" normalizeH="0" baseline="0" dirty="0">
                <a:ln>
                  <a:noFill/>
                </a:ln>
                <a:solidFill>
                  <a:srgbClr val="9300FF"/>
                </a:solidFill>
                <a:effectLst/>
                <a:uFillTx/>
                <a:latin typeface="Calibri" panose="020F0502020204030204" pitchFamily="34" charset="0"/>
                <a:cs typeface="Calibri" panose="020F0502020204030204" pitchFamily="34" charset="0"/>
                <a:sym typeface="Helvetica"/>
              </a:rPr>
              <a:t>Для корректного функционирования необходимо четко настроенное межведомственное взаимодействия и развитие регионального навигатора, исполнение требований федеральных органов для информационных систем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C10F73B-9803-55F3-533F-CD717C5FD85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8724" y="5177712"/>
            <a:ext cx="1072807" cy="114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384444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Прямоугольник 5"/>
          <p:cNvSpPr/>
          <p:nvPr/>
        </p:nvSpPr>
        <p:spPr>
          <a:xfrm>
            <a:off x="-2" y="275"/>
            <a:ext cx="12190904" cy="1218322"/>
          </a:xfrm>
          <a:prstGeom prst="rect">
            <a:avLst/>
          </a:prstGeom>
          <a:solidFill>
            <a:srgbClr val="723D92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pic>
        <p:nvPicPr>
          <p:cNvPr id="155" name="Рисунок 9" descr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5"/>
            <a:ext cx="2816288" cy="1648854"/>
          </a:xfrm>
          <a:prstGeom prst="rect">
            <a:avLst/>
          </a:prstGeom>
          <a:ln w="12700">
            <a:miter lim="400000"/>
          </a:ln>
        </p:spPr>
      </p:pic>
      <p:sp>
        <p:nvSpPr>
          <p:cNvPr id="156" name="Прямая соединительная линия 25"/>
          <p:cNvSpPr/>
          <p:nvPr/>
        </p:nvSpPr>
        <p:spPr>
          <a:xfrm>
            <a:off x="1324389" y="2598079"/>
            <a:ext cx="386771" cy="2"/>
          </a:xfrm>
          <a:prstGeom prst="line">
            <a:avLst/>
          </a:prstGeom>
          <a:ln w="38100">
            <a:solidFill>
              <a:srgbClr val="FFFFFF"/>
            </a:solidFill>
            <a:prstDash val="sysDash"/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7" name="Прямая соединительная линия 27"/>
          <p:cNvSpPr/>
          <p:nvPr/>
        </p:nvSpPr>
        <p:spPr>
          <a:xfrm>
            <a:off x="1324389" y="3723222"/>
            <a:ext cx="386771" cy="3"/>
          </a:xfrm>
          <a:prstGeom prst="line">
            <a:avLst/>
          </a:prstGeom>
          <a:ln w="38100">
            <a:solidFill>
              <a:srgbClr val="FFFFFF"/>
            </a:solidFill>
            <a:prstDash val="sysDash"/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8" name="Прямая соединительная линия 28"/>
          <p:cNvSpPr/>
          <p:nvPr/>
        </p:nvSpPr>
        <p:spPr>
          <a:xfrm>
            <a:off x="1324389" y="4766327"/>
            <a:ext cx="386771" cy="2"/>
          </a:xfrm>
          <a:prstGeom prst="line">
            <a:avLst/>
          </a:prstGeom>
          <a:ln w="38100">
            <a:solidFill>
              <a:srgbClr val="FFFFFF"/>
            </a:solidFill>
            <a:prstDash val="sysDash"/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9" name="Прямая соединительная линия 29"/>
          <p:cNvSpPr/>
          <p:nvPr/>
        </p:nvSpPr>
        <p:spPr>
          <a:xfrm>
            <a:off x="1324389" y="5844591"/>
            <a:ext cx="386771" cy="2"/>
          </a:xfrm>
          <a:prstGeom prst="line">
            <a:avLst/>
          </a:prstGeom>
          <a:ln w="38100">
            <a:solidFill>
              <a:srgbClr val="FFFFFF"/>
            </a:solidFill>
            <a:prstDash val="sysDash"/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0" name="TextBox 1"/>
          <p:cNvSpPr txBox="1"/>
          <p:nvPr/>
        </p:nvSpPr>
        <p:spPr>
          <a:xfrm>
            <a:off x="2238812" y="89850"/>
            <a:ext cx="9636901" cy="1077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3200" b="1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rPr lang="ru-RU" dirty="0"/>
              <a:t>Корректировка и обновление </a:t>
            </a:r>
          </a:p>
          <a:p>
            <a:r>
              <a:rPr lang="ru-RU" dirty="0"/>
              <a:t>административных регламентов</a:t>
            </a:r>
          </a:p>
        </p:txBody>
      </p:sp>
      <p:sp>
        <p:nvSpPr>
          <p:cNvPr id="164" name="TextBox 4"/>
          <p:cNvSpPr txBox="1"/>
          <p:nvPr/>
        </p:nvSpPr>
        <p:spPr>
          <a:xfrm>
            <a:off x="344258" y="2873503"/>
            <a:ext cx="11531455" cy="3908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1076325" algn="just">
              <a:defRPr sz="2700" b="1">
                <a:solidFill>
                  <a:srgbClr val="CC3399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rPr lang="ru-RU" sz="2400" dirty="0">
                <a:solidFill>
                  <a:srgbClr val="723D92"/>
                </a:solidFill>
              </a:rPr>
              <a:t>В соответствии с Федеральным законом № 210-ФЗ предоставление услуги «Запись на обучение» должно осуществляться на основании административного регламента.</a:t>
            </a:r>
          </a:p>
          <a:p>
            <a:pPr marL="1076325" algn="just">
              <a:defRPr sz="2700" b="1">
                <a:solidFill>
                  <a:srgbClr val="CC3399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 lang="ru-RU" sz="2400" dirty="0">
              <a:solidFill>
                <a:srgbClr val="723D92"/>
              </a:solidFill>
            </a:endParaRPr>
          </a:p>
          <a:p>
            <a:pPr algn="just">
              <a:defRPr sz="2700" b="1">
                <a:solidFill>
                  <a:srgbClr val="CC3399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rPr lang="ru-RU" sz="2400" dirty="0">
                <a:solidFill>
                  <a:srgbClr val="723D92"/>
                </a:solidFill>
              </a:rPr>
              <a:t>В 2025 году вступили в силу обновленные требования к разработке и утверждению административных регламентов. Цель новых требований – </a:t>
            </a:r>
            <a:r>
              <a:rPr lang="ru-RU" sz="2400" dirty="0">
                <a:solidFill>
                  <a:srgbClr val="9300FF"/>
                </a:solidFill>
              </a:rPr>
              <a:t>СОКРАЩЕНИЕ и УПРОЩЕНИЕ всех процедур, а также АВТОМАТИЗАЦИЯ процессов</a:t>
            </a:r>
            <a:r>
              <a:rPr lang="ru-RU" sz="2400" dirty="0">
                <a:solidFill>
                  <a:srgbClr val="723D92"/>
                </a:solidFill>
              </a:rPr>
              <a:t>.</a:t>
            </a:r>
          </a:p>
          <a:p>
            <a:pPr algn="just">
              <a:defRPr sz="2700" b="1">
                <a:solidFill>
                  <a:srgbClr val="CC3399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 lang="ru-RU" sz="2400" dirty="0">
              <a:solidFill>
                <a:srgbClr val="723D92"/>
              </a:solidFill>
            </a:endParaRPr>
          </a:p>
          <a:p>
            <a:pPr algn="ctr">
              <a:defRPr sz="2700" b="1">
                <a:solidFill>
                  <a:srgbClr val="CC3399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rPr lang="ru-RU" sz="2800" dirty="0">
                <a:solidFill>
                  <a:srgbClr val="723D92"/>
                </a:solidFill>
              </a:rPr>
              <a:t>Обновление административных регламентов – одна из планируемых задач на 2027 год.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2B1C0FD-A328-41B0-1208-FA7BBE5DDAD3}"/>
              </a:ext>
            </a:extLst>
          </p:cNvPr>
          <p:cNvSpPr/>
          <p:nvPr/>
        </p:nvSpPr>
        <p:spPr>
          <a:xfrm>
            <a:off x="1517774" y="1380864"/>
            <a:ext cx="10194779" cy="1200325"/>
          </a:xfrm>
          <a:prstGeom prst="rect">
            <a:avLst/>
          </a:prstGeom>
          <a:solidFill>
            <a:srgbClr val="FFFFFF"/>
          </a:solidFill>
          <a:ln w="25400" cap="flat">
            <a:solidFill>
              <a:srgbClr val="BF5BC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algn="just">
              <a:defRPr sz="2700" b="1">
                <a:solidFill>
                  <a:srgbClr val="CC3399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rPr lang="ru-RU" sz="2400" dirty="0">
                <a:solidFill>
                  <a:srgbClr val="9300FF"/>
                </a:solidFill>
              </a:rPr>
              <a:t>Государственная (муниципальная) услуга «Запись на обучение по дополнительной общеобразовательной программе» входит в перечень социально-значимых услуг, предоставляемых в электронной форме.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C10F73B-9803-55F3-533F-CD717C5FD8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3459" y="1432109"/>
            <a:ext cx="1072807" cy="1143155"/>
          </a:xfrm>
          <a:prstGeom prst="rect">
            <a:avLst/>
          </a:prstGeom>
        </p:spPr>
      </p:pic>
      <p:pic>
        <p:nvPicPr>
          <p:cNvPr id="6" name="Рисунок 5" descr="Документ со сплошной заливкой">
            <a:extLst>
              <a:ext uri="{FF2B5EF4-FFF2-40B4-BE49-F238E27FC236}">
                <a16:creationId xmlns:a16="http://schemas.microsoft.com/office/drawing/2014/main" id="{BAD4A262-4F47-4BD2-8BD1-219497BE7A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2630890"/>
            <a:ext cx="1563577" cy="1563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88855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Прямоугольник 5"/>
          <p:cNvSpPr/>
          <p:nvPr/>
        </p:nvSpPr>
        <p:spPr>
          <a:xfrm>
            <a:off x="-2" y="275"/>
            <a:ext cx="12190904" cy="1218322"/>
          </a:xfrm>
          <a:prstGeom prst="rect">
            <a:avLst/>
          </a:prstGeom>
          <a:solidFill>
            <a:srgbClr val="723D92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pic>
        <p:nvPicPr>
          <p:cNvPr id="155" name="Рисунок 9" descr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5"/>
            <a:ext cx="2816288" cy="1648854"/>
          </a:xfrm>
          <a:prstGeom prst="rect">
            <a:avLst/>
          </a:prstGeom>
          <a:ln w="12700">
            <a:miter lim="400000"/>
          </a:ln>
        </p:spPr>
      </p:pic>
      <p:sp>
        <p:nvSpPr>
          <p:cNvPr id="156" name="Прямая соединительная линия 25"/>
          <p:cNvSpPr/>
          <p:nvPr/>
        </p:nvSpPr>
        <p:spPr>
          <a:xfrm>
            <a:off x="1324389" y="2598079"/>
            <a:ext cx="386771" cy="2"/>
          </a:xfrm>
          <a:prstGeom prst="line">
            <a:avLst/>
          </a:prstGeom>
          <a:ln w="38100">
            <a:solidFill>
              <a:srgbClr val="FFFFFF"/>
            </a:solidFill>
            <a:prstDash val="sysDash"/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7" name="Прямая соединительная линия 27"/>
          <p:cNvSpPr/>
          <p:nvPr/>
        </p:nvSpPr>
        <p:spPr>
          <a:xfrm>
            <a:off x="1324389" y="3723222"/>
            <a:ext cx="386771" cy="3"/>
          </a:xfrm>
          <a:prstGeom prst="line">
            <a:avLst/>
          </a:prstGeom>
          <a:ln w="38100">
            <a:solidFill>
              <a:srgbClr val="FFFFFF"/>
            </a:solidFill>
            <a:prstDash val="sysDash"/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8" name="Прямая соединительная линия 28"/>
          <p:cNvSpPr/>
          <p:nvPr/>
        </p:nvSpPr>
        <p:spPr>
          <a:xfrm>
            <a:off x="1324389" y="4766327"/>
            <a:ext cx="386771" cy="2"/>
          </a:xfrm>
          <a:prstGeom prst="line">
            <a:avLst/>
          </a:prstGeom>
          <a:ln w="38100">
            <a:solidFill>
              <a:srgbClr val="FFFFFF"/>
            </a:solidFill>
            <a:prstDash val="sysDash"/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9" name="Прямая соединительная линия 29"/>
          <p:cNvSpPr/>
          <p:nvPr/>
        </p:nvSpPr>
        <p:spPr>
          <a:xfrm>
            <a:off x="1324389" y="5844591"/>
            <a:ext cx="386771" cy="2"/>
          </a:xfrm>
          <a:prstGeom prst="line">
            <a:avLst/>
          </a:prstGeom>
          <a:ln w="38100">
            <a:solidFill>
              <a:srgbClr val="FFFFFF"/>
            </a:solidFill>
            <a:prstDash val="sysDash"/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0" name="TextBox 1"/>
          <p:cNvSpPr txBox="1"/>
          <p:nvPr/>
        </p:nvSpPr>
        <p:spPr>
          <a:xfrm>
            <a:off x="2055282" y="309942"/>
            <a:ext cx="9636901" cy="5847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3200" b="1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rPr lang="ru-RU" dirty="0"/>
              <a:t>Доплата со стороны потребителя</a:t>
            </a:r>
          </a:p>
        </p:txBody>
      </p:sp>
      <p:sp>
        <p:nvSpPr>
          <p:cNvPr id="164" name="TextBox 4"/>
          <p:cNvSpPr txBox="1"/>
          <p:nvPr/>
        </p:nvSpPr>
        <p:spPr>
          <a:xfrm>
            <a:off x="1626919" y="1333948"/>
            <a:ext cx="10236742" cy="45243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just">
              <a:defRPr sz="2700" b="1">
                <a:solidFill>
                  <a:srgbClr val="CC3399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rPr lang="ru-RU" sz="2400" dirty="0">
                <a:solidFill>
                  <a:srgbClr val="9900CC"/>
                </a:solidFill>
              </a:rPr>
              <a:t>Растет количество случаев, когда родители желают получить услугу, однако средств сертификата уже не хватает. В таких случаях Федеральный закон № 189-ФЗ позволяет недостающую часть оплатить за счет своих средств.</a:t>
            </a:r>
          </a:p>
          <a:p>
            <a:pPr marL="2151063" indent="-342900" algn="just">
              <a:buFont typeface="Wingdings" panose="05000000000000000000" pitchFamily="2" charset="2"/>
              <a:buChar char="ü"/>
              <a:defRPr sz="2700" b="1">
                <a:solidFill>
                  <a:srgbClr val="CC3399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 lang="ru-RU" sz="2400" dirty="0"/>
          </a:p>
          <a:p>
            <a:pPr marL="2151063" indent="-342900" algn="just">
              <a:buFont typeface="Wingdings" panose="05000000000000000000" pitchFamily="2" charset="2"/>
              <a:buChar char="ü"/>
              <a:defRPr sz="2700" b="1">
                <a:solidFill>
                  <a:srgbClr val="CC3399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rPr lang="ru-RU" sz="2400" dirty="0"/>
              <a:t>Доплата возможна в случае превышения объема оказания услуги, предусмотренной для социального сертификата;</a:t>
            </a:r>
          </a:p>
          <a:p>
            <a:pPr marL="2151063" indent="-342900" algn="just">
              <a:buFont typeface="Wingdings" panose="05000000000000000000" pitchFamily="2" charset="2"/>
              <a:buChar char="ü"/>
              <a:defRPr sz="2700" b="1">
                <a:solidFill>
                  <a:srgbClr val="CC3399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 lang="ru-RU" sz="2400" dirty="0"/>
          </a:p>
          <a:p>
            <a:pPr marL="2151063" indent="-342900" algn="just">
              <a:buFont typeface="Wingdings" panose="05000000000000000000" pitchFamily="2" charset="2"/>
              <a:buChar char="ü"/>
              <a:defRPr sz="2700" b="1">
                <a:solidFill>
                  <a:srgbClr val="CC3399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rPr lang="ru-RU" sz="2400" dirty="0"/>
              <a:t>Условие о доплате обязательно включается в текст договора об образовании, заключаемого между исполнителем услуг и законным представителем получателя сертификата (договор включает нормы об оказании платных образовательных услуг);</a:t>
            </a:r>
          </a:p>
        </p:txBody>
      </p:sp>
      <p:pic>
        <p:nvPicPr>
          <p:cNvPr id="5" name="Рисунок 3" descr="Рисунок 3">
            <a:extLst>
              <a:ext uri="{FF2B5EF4-FFF2-40B4-BE49-F238E27FC236}">
                <a16:creationId xmlns:a16="http://schemas.microsoft.com/office/drawing/2014/main" id="{66314B42-87C1-17EA-94DE-5BD7BB9D83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595" y="1545207"/>
            <a:ext cx="1257729" cy="1849290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BEA020C-70B5-12C4-8EEF-77346BC74D2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06204" y="3596103"/>
            <a:ext cx="1452099" cy="1427418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2B1C0FD-A328-41B0-1208-FA7BBE5DDAD3}"/>
              </a:ext>
            </a:extLst>
          </p:cNvPr>
          <p:cNvSpPr/>
          <p:nvPr/>
        </p:nvSpPr>
        <p:spPr>
          <a:xfrm>
            <a:off x="1761344" y="5843727"/>
            <a:ext cx="10194779" cy="830993"/>
          </a:xfrm>
          <a:prstGeom prst="rect">
            <a:avLst/>
          </a:prstGeom>
          <a:solidFill>
            <a:srgbClr val="FFFFFF"/>
          </a:solidFill>
          <a:ln w="25400" cap="flat">
            <a:solidFill>
              <a:srgbClr val="BF5BC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spc="0" normalizeH="0" baseline="0" dirty="0">
                <a:ln>
                  <a:noFill/>
                </a:ln>
                <a:solidFill>
                  <a:srgbClr val="9900CC"/>
                </a:solidFill>
                <a:effectLst/>
                <a:uFillTx/>
                <a:latin typeface="Calibri" panose="020F0502020204030204" pitchFamily="34" charset="0"/>
                <a:cs typeface="Calibri" panose="020F0502020204030204" pitchFamily="34" charset="0"/>
                <a:sym typeface="Helvetica"/>
              </a:rPr>
              <a:t>Не допускается оплата получателем сертификата за тот объем услуги, который оплачивается социальным сертификатом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C10F73B-9803-55F3-533F-CD717C5FD85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35337" y="5531565"/>
            <a:ext cx="1072807" cy="114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68092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Прямоугольник 5"/>
          <p:cNvSpPr/>
          <p:nvPr/>
        </p:nvSpPr>
        <p:spPr>
          <a:xfrm>
            <a:off x="-2" y="275"/>
            <a:ext cx="12190904" cy="1218322"/>
          </a:xfrm>
          <a:prstGeom prst="rect">
            <a:avLst/>
          </a:prstGeom>
          <a:solidFill>
            <a:srgbClr val="723D92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pic>
        <p:nvPicPr>
          <p:cNvPr id="155" name="Рисунок 9" descr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5"/>
            <a:ext cx="2816288" cy="1648854"/>
          </a:xfrm>
          <a:prstGeom prst="rect">
            <a:avLst/>
          </a:prstGeom>
          <a:ln w="12700">
            <a:miter lim="400000"/>
          </a:ln>
        </p:spPr>
      </p:pic>
      <p:sp>
        <p:nvSpPr>
          <p:cNvPr id="156" name="Прямая соединительная линия 25"/>
          <p:cNvSpPr/>
          <p:nvPr/>
        </p:nvSpPr>
        <p:spPr>
          <a:xfrm>
            <a:off x="1324389" y="2598079"/>
            <a:ext cx="386771" cy="2"/>
          </a:xfrm>
          <a:prstGeom prst="line">
            <a:avLst/>
          </a:prstGeom>
          <a:ln w="38100">
            <a:solidFill>
              <a:srgbClr val="FFFFFF"/>
            </a:solidFill>
            <a:prstDash val="sysDash"/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7" name="Прямая соединительная линия 27"/>
          <p:cNvSpPr/>
          <p:nvPr/>
        </p:nvSpPr>
        <p:spPr>
          <a:xfrm>
            <a:off x="1324389" y="3723222"/>
            <a:ext cx="386771" cy="3"/>
          </a:xfrm>
          <a:prstGeom prst="line">
            <a:avLst/>
          </a:prstGeom>
          <a:ln w="38100">
            <a:solidFill>
              <a:srgbClr val="FFFFFF"/>
            </a:solidFill>
            <a:prstDash val="sysDash"/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8" name="Прямая соединительная линия 28"/>
          <p:cNvSpPr/>
          <p:nvPr/>
        </p:nvSpPr>
        <p:spPr>
          <a:xfrm>
            <a:off x="1324389" y="4766327"/>
            <a:ext cx="386771" cy="2"/>
          </a:xfrm>
          <a:prstGeom prst="line">
            <a:avLst/>
          </a:prstGeom>
          <a:ln w="38100">
            <a:solidFill>
              <a:srgbClr val="FFFFFF"/>
            </a:solidFill>
            <a:prstDash val="sysDash"/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9" name="Прямая соединительная линия 29"/>
          <p:cNvSpPr/>
          <p:nvPr/>
        </p:nvSpPr>
        <p:spPr>
          <a:xfrm>
            <a:off x="1324389" y="5844591"/>
            <a:ext cx="386771" cy="2"/>
          </a:xfrm>
          <a:prstGeom prst="line">
            <a:avLst/>
          </a:prstGeom>
          <a:ln w="38100">
            <a:solidFill>
              <a:srgbClr val="FFFFFF"/>
            </a:solidFill>
            <a:prstDash val="sysDash"/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0" name="TextBox 1"/>
          <p:cNvSpPr txBox="1"/>
          <p:nvPr/>
        </p:nvSpPr>
        <p:spPr>
          <a:xfrm>
            <a:off x="2319454" y="354120"/>
            <a:ext cx="9826826" cy="523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ctr">
              <a:defRPr sz="3200" b="1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rPr lang="ru-RU" sz="2800" dirty="0"/>
              <a:t>Выбор вариантов оплаты услуг для потребителя</a:t>
            </a:r>
          </a:p>
        </p:txBody>
      </p:sp>
      <p:sp>
        <p:nvSpPr>
          <p:cNvPr id="162" name="TextBox 2"/>
          <p:cNvSpPr txBox="1"/>
          <p:nvPr/>
        </p:nvSpPr>
        <p:spPr>
          <a:xfrm>
            <a:off x="658650" y="1490383"/>
            <a:ext cx="10873599" cy="461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342900" indent="-342900" algn="ctr">
              <a:spcAft>
                <a:spcPts val="600"/>
              </a:spcAft>
              <a:buFontTx/>
              <a:buChar char="-"/>
              <a:defRPr sz="2000" i="1">
                <a:solidFill>
                  <a:srgbClr val="9900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400" b="1" dirty="0">
              <a:solidFill>
                <a:srgbClr val="723D92"/>
              </a:solidFill>
            </a:endParaRPr>
          </a:p>
        </p:txBody>
      </p:sp>
      <p:sp>
        <p:nvSpPr>
          <p:cNvPr id="163" name="TextBox 8"/>
          <p:cNvSpPr txBox="1"/>
          <p:nvPr/>
        </p:nvSpPr>
        <p:spPr>
          <a:xfrm>
            <a:off x="2477729" y="1484329"/>
            <a:ext cx="9160579" cy="523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ctr">
              <a:defRPr sz="2000" b="1" i="1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800" dirty="0">
              <a:solidFill>
                <a:srgbClr val="723D92"/>
              </a:solidFill>
            </a:endParaRPr>
          </a:p>
        </p:txBody>
      </p:sp>
      <p:sp>
        <p:nvSpPr>
          <p:cNvPr id="164" name="TextBox 4"/>
          <p:cNvSpPr txBox="1"/>
          <p:nvPr/>
        </p:nvSpPr>
        <p:spPr>
          <a:xfrm>
            <a:off x="197735" y="5085623"/>
            <a:ext cx="11948545" cy="5078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2700" b="1">
                <a:solidFill>
                  <a:srgbClr val="CC3399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 dirty="0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6DB1890E-D0CC-4F15-92A4-E0DC4806B308}"/>
              </a:ext>
            </a:extLst>
          </p:cNvPr>
          <p:cNvGraphicFramePr/>
          <p:nvPr/>
        </p:nvGraphicFramePr>
        <p:xfrm>
          <a:off x="2031449" y="1218597"/>
          <a:ext cx="8836162" cy="53874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6999610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Прямоугольник 5"/>
          <p:cNvSpPr/>
          <p:nvPr/>
        </p:nvSpPr>
        <p:spPr>
          <a:xfrm>
            <a:off x="1096" y="-12904"/>
            <a:ext cx="12190904" cy="1218322"/>
          </a:xfrm>
          <a:prstGeom prst="rect">
            <a:avLst/>
          </a:prstGeom>
          <a:solidFill>
            <a:srgbClr val="723D92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pic>
        <p:nvPicPr>
          <p:cNvPr id="155" name="Рисунок 9" descr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5"/>
            <a:ext cx="2816288" cy="1648854"/>
          </a:xfrm>
          <a:prstGeom prst="rect">
            <a:avLst/>
          </a:prstGeom>
          <a:ln w="12700">
            <a:miter lim="400000"/>
          </a:ln>
        </p:spPr>
      </p:pic>
      <p:sp>
        <p:nvSpPr>
          <p:cNvPr id="156" name="Прямая соединительная линия 25"/>
          <p:cNvSpPr/>
          <p:nvPr/>
        </p:nvSpPr>
        <p:spPr>
          <a:xfrm>
            <a:off x="1324389" y="2598079"/>
            <a:ext cx="386771" cy="2"/>
          </a:xfrm>
          <a:prstGeom prst="line">
            <a:avLst/>
          </a:prstGeom>
          <a:ln w="38100">
            <a:solidFill>
              <a:srgbClr val="FFFFFF"/>
            </a:solidFill>
            <a:prstDash val="sysDash"/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7" name="Прямая соединительная линия 27"/>
          <p:cNvSpPr/>
          <p:nvPr/>
        </p:nvSpPr>
        <p:spPr>
          <a:xfrm>
            <a:off x="1324389" y="3723222"/>
            <a:ext cx="386771" cy="3"/>
          </a:xfrm>
          <a:prstGeom prst="line">
            <a:avLst/>
          </a:prstGeom>
          <a:ln w="38100">
            <a:solidFill>
              <a:srgbClr val="FFFFFF"/>
            </a:solidFill>
            <a:prstDash val="sysDash"/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8" name="Прямая соединительная линия 28"/>
          <p:cNvSpPr/>
          <p:nvPr/>
        </p:nvSpPr>
        <p:spPr>
          <a:xfrm>
            <a:off x="1324389" y="4766327"/>
            <a:ext cx="386771" cy="2"/>
          </a:xfrm>
          <a:prstGeom prst="line">
            <a:avLst/>
          </a:prstGeom>
          <a:ln w="38100">
            <a:solidFill>
              <a:srgbClr val="FFFFFF"/>
            </a:solidFill>
            <a:prstDash val="sysDash"/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9" name="Прямая соединительная линия 29"/>
          <p:cNvSpPr/>
          <p:nvPr/>
        </p:nvSpPr>
        <p:spPr>
          <a:xfrm>
            <a:off x="1324389" y="5844591"/>
            <a:ext cx="386771" cy="2"/>
          </a:xfrm>
          <a:prstGeom prst="line">
            <a:avLst/>
          </a:prstGeom>
          <a:ln w="38100">
            <a:solidFill>
              <a:srgbClr val="FFFFFF"/>
            </a:solidFill>
            <a:prstDash val="sysDash"/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0" name="TextBox 1"/>
          <p:cNvSpPr txBox="1"/>
          <p:nvPr/>
        </p:nvSpPr>
        <p:spPr>
          <a:xfrm>
            <a:off x="2521524" y="141383"/>
            <a:ext cx="9636901" cy="1077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3200" b="1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rPr lang="ru-RU" dirty="0"/>
              <a:t>Оплата платных образовательных услуг средствами маткапитала</a:t>
            </a:r>
          </a:p>
        </p:txBody>
      </p:sp>
      <p:sp>
        <p:nvSpPr>
          <p:cNvPr id="164" name="TextBox 4"/>
          <p:cNvSpPr txBox="1"/>
          <p:nvPr/>
        </p:nvSpPr>
        <p:spPr>
          <a:xfrm>
            <a:off x="527125" y="1333948"/>
            <a:ext cx="11336536" cy="52629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just">
              <a:defRPr sz="2700" b="1">
                <a:solidFill>
                  <a:srgbClr val="CC3399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rPr lang="ru-RU" sz="2400" dirty="0">
                <a:solidFill>
                  <a:srgbClr val="723D92"/>
                </a:solidFill>
              </a:rPr>
              <a:t>В сентябре 2026 года будет реализована возможность использования средств маткапитала для оплаты платных образовательных услуг при записи на обучение по дополнительным общеобразовательным программам.</a:t>
            </a:r>
          </a:p>
          <a:p>
            <a:pPr marL="1076325" indent="11113" algn="just">
              <a:buFont typeface="Wingdings" panose="05000000000000000000" pitchFamily="2" charset="2"/>
              <a:buChar char="ü"/>
              <a:defRPr sz="2700" b="1">
                <a:solidFill>
                  <a:srgbClr val="CC3399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rPr lang="ru-RU" sz="2400" dirty="0">
                <a:solidFill>
                  <a:srgbClr val="723D92"/>
                </a:solidFill>
              </a:rPr>
              <a:t>Использование средств маткапитала происходит на основании заявления получателя </a:t>
            </a:r>
          </a:p>
          <a:p>
            <a:pPr marL="1076325" indent="11113" algn="just">
              <a:buFont typeface="Wingdings" panose="05000000000000000000" pitchFamily="2" charset="2"/>
              <a:buChar char="ü"/>
              <a:defRPr sz="2700" b="1">
                <a:solidFill>
                  <a:srgbClr val="CC3399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 lang="ru-RU" sz="2400" dirty="0">
              <a:solidFill>
                <a:srgbClr val="723D92"/>
              </a:solidFill>
            </a:endParaRPr>
          </a:p>
          <a:p>
            <a:pPr marL="1076325" indent="11113" algn="just">
              <a:buFont typeface="Wingdings" panose="05000000000000000000" pitchFamily="2" charset="2"/>
              <a:buChar char="ü"/>
              <a:defRPr sz="2700" b="1">
                <a:solidFill>
                  <a:srgbClr val="CC3399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rPr lang="ru-RU" sz="2400" dirty="0">
                <a:solidFill>
                  <a:srgbClr val="723D92"/>
                </a:solidFill>
              </a:rPr>
              <a:t>Условие об оплате средствами маткапитала включается в договор об образовании, который должен быть заключен до подачи заявления о распоряжении средствами маткапитала</a:t>
            </a:r>
          </a:p>
          <a:p>
            <a:pPr marL="1076325" indent="11113" algn="just">
              <a:buFont typeface="Wingdings" panose="05000000000000000000" pitchFamily="2" charset="2"/>
              <a:buChar char="ü"/>
              <a:defRPr sz="2700" b="1">
                <a:solidFill>
                  <a:srgbClr val="CC3399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 lang="ru-RU" sz="2400" dirty="0">
              <a:solidFill>
                <a:srgbClr val="723D92"/>
              </a:solidFill>
            </a:endParaRPr>
          </a:p>
          <a:p>
            <a:pPr marL="1076325" indent="11113" algn="just">
              <a:buFont typeface="Wingdings" panose="05000000000000000000" pitchFamily="2" charset="2"/>
              <a:buChar char="ü"/>
              <a:defRPr sz="2700" b="1">
                <a:solidFill>
                  <a:srgbClr val="CC3399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rPr lang="ru-RU" sz="2400" dirty="0">
                <a:solidFill>
                  <a:srgbClr val="723D92"/>
                </a:solidFill>
              </a:rPr>
              <a:t>Оформление и прохождение процедур будет возможно в электронной форме с использованием портала Госуслуг (ЕПГУ) с условием интеграции с региональным навигатором. Документы и в том числе договор с необходимыми условиями будут сформированы автоматически</a:t>
            </a: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790DCFE1-16E9-4371-B2A7-323C2131277B}"/>
              </a:ext>
            </a:extLst>
          </p:cNvPr>
          <p:cNvGrpSpPr/>
          <p:nvPr/>
        </p:nvGrpSpPr>
        <p:grpSpPr>
          <a:xfrm>
            <a:off x="-208517" y="3150273"/>
            <a:ext cx="2043953" cy="1427415"/>
            <a:chOff x="258724" y="1771775"/>
            <a:chExt cx="1292563" cy="927889"/>
          </a:xfrm>
        </p:grpSpPr>
        <p:pic>
          <p:nvPicPr>
            <p:cNvPr id="3" name="Рисунок 2" descr="Женщина со сплошной заливкой">
              <a:extLst>
                <a:ext uri="{FF2B5EF4-FFF2-40B4-BE49-F238E27FC236}">
                  <a16:creationId xmlns:a16="http://schemas.microsoft.com/office/drawing/2014/main" id="{89929E41-218C-493B-9584-8C1FD7160C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58724" y="1785264"/>
              <a:ext cx="914400" cy="914400"/>
            </a:xfrm>
            <a:prstGeom prst="rect">
              <a:avLst/>
            </a:prstGeom>
          </p:spPr>
        </p:pic>
        <p:pic>
          <p:nvPicPr>
            <p:cNvPr id="7" name="Рисунок 6" descr="Ребенок с воздушным шаром со сплошной заливкой">
              <a:extLst>
                <a:ext uri="{FF2B5EF4-FFF2-40B4-BE49-F238E27FC236}">
                  <a16:creationId xmlns:a16="http://schemas.microsoft.com/office/drawing/2014/main" id="{2D202D37-387B-4BBC-9BB9-323084D99B7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36887" y="1771775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20152270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Прямоугольник 5"/>
          <p:cNvSpPr/>
          <p:nvPr/>
        </p:nvSpPr>
        <p:spPr>
          <a:xfrm>
            <a:off x="1096" y="-12904"/>
            <a:ext cx="12190904" cy="1218322"/>
          </a:xfrm>
          <a:prstGeom prst="rect">
            <a:avLst/>
          </a:prstGeom>
          <a:solidFill>
            <a:srgbClr val="723D92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pic>
        <p:nvPicPr>
          <p:cNvPr id="155" name="Рисунок 9" descr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5"/>
            <a:ext cx="2816288" cy="1648854"/>
          </a:xfrm>
          <a:prstGeom prst="rect">
            <a:avLst/>
          </a:prstGeom>
          <a:ln w="12700">
            <a:miter lim="400000"/>
          </a:ln>
        </p:spPr>
      </p:pic>
      <p:sp>
        <p:nvSpPr>
          <p:cNvPr id="156" name="Прямая соединительная линия 25"/>
          <p:cNvSpPr/>
          <p:nvPr/>
        </p:nvSpPr>
        <p:spPr>
          <a:xfrm>
            <a:off x="1324389" y="2598079"/>
            <a:ext cx="386771" cy="2"/>
          </a:xfrm>
          <a:prstGeom prst="line">
            <a:avLst/>
          </a:prstGeom>
          <a:ln w="38100">
            <a:solidFill>
              <a:srgbClr val="FFFFFF"/>
            </a:solidFill>
            <a:prstDash val="sysDash"/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7" name="Прямая соединительная линия 27"/>
          <p:cNvSpPr/>
          <p:nvPr/>
        </p:nvSpPr>
        <p:spPr>
          <a:xfrm>
            <a:off x="1324389" y="3723222"/>
            <a:ext cx="386771" cy="3"/>
          </a:xfrm>
          <a:prstGeom prst="line">
            <a:avLst/>
          </a:prstGeom>
          <a:ln w="38100">
            <a:solidFill>
              <a:srgbClr val="FFFFFF"/>
            </a:solidFill>
            <a:prstDash val="sysDash"/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8" name="Прямая соединительная линия 28"/>
          <p:cNvSpPr/>
          <p:nvPr/>
        </p:nvSpPr>
        <p:spPr>
          <a:xfrm>
            <a:off x="1324389" y="4766327"/>
            <a:ext cx="386771" cy="2"/>
          </a:xfrm>
          <a:prstGeom prst="line">
            <a:avLst/>
          </a:prstGeom>
          <a:ln w="38100">
            <a:solidFill>
              <a:srgbClr val="FFFFFF"/>
            </a:solidFill>
            <a:prstDash val="sysDash"/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9" name="Прямая соединительная линия 29"/>
          <p:cNvSpPr/>
          <p:nvPr/>
        </p:nvSpPr>
        <p:spPr>
          <a:xfrm>
            <a:off x="1324389" y="5844591"/>
            <a:ext cx="386771" cy="2"/>
          </a:xfrm>
          <a:prstGeom prst="line">
            <a:avLst/>
          </a:prstGeom>
          <a:ln w="38100">
            <a:solidFill>
              <a:srgbClr val="FFFFFF"/>
            </a:solidFill>
            <a:prstDash val="sysDash"/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0" name="TextBox 1"/>
          <p:cNvSpPr txBox="1"/>
          <p:nvPr/>
        </p:nvSpPr>
        <p:spPr>
          <a:xfrm>
            <a:off x="2521524" y="141383"/>
            <a:ext cx="9636901" cy="1077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3200" b="1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rPr lang="ru-RU" dirty="0"/>
              <a:t>Дополнительные меры поддержки </a:t>
            </a:r>
          </a:p>
          <a:p>
            <a:r>
              <a:rPr lang="ru-RU" dirty="0"/>
              <a:t>детей участников СВО</a:t>
            </a:r>
          </a:p>
        </p:txBody>
      </p:sp>
      <p:sp>
        <p:nvSpPr>
          <p:cNvPr id="164" name="TextBox 4"/>
          <p:cNvSpPr txBox="1"/>
          <p:nvPr/>
        </p:nvSpPr>
        <p:spPr>
          <a:xfrm>
            <a:off x="537285" y="1269543"/>
            <a:ext cx="11336536" cy="23083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just">
              <a:defRPr sz="2700" b="1">
                <a:solidFill>
                  <a:srgbClr val="CC3399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rPr lang="ru-RU" sz="2400" dirty="0">
                <a:solidFill>
                  <a:srgbClr val="723D92"/>
                </a:solidFill>
              </a:rPr>
              <a:t>Указ Президента России от 15 мая 2026 года № 327 установил обязанность предоставления дополнительных мер поддержки детям участников СВО, в том числе в сфере дополнительного образования. </a:t>
            </a:r>
          </a:p>
          <a:p>
            <a:pPr marL="1076325" indent="11113" algn="just">
              <a:buFont typeface="Wingdings" panose="05000000000000000000" pitchFamily="2" charset="2"/>
              <a:buChar char="ü"/>
              <a:defRPr sz="2700" b="1">
                <a:solidFill>
                  <a:srgbClr val="CC3399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rPr lang="ru-RU" sz="2400" dirty="0">
                <a:solidFill>
                  <a:srgbClr val="9300FF"/>
                </a:solidFill>
              </a:rPr>
              <a:t>Социальный сертификат – отличный инструмент для развития таких мер!</a:t>
            </a:r>
          </a:p>
          <a:p>
            <a:pPr marL="1076325" indent="11113" algn="just">
              <a:buFont typeface="Wingdings" panose="05000000000000000000" pitchFamily="2" charset="2"/>
              <a:buChar char="ü"/>
              <a:defRPr sz="2700" b="1">
                <a:solidFill>
                  <a:srgbClr val="CC3399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 lang="ru-RU" sz="2400" dirty="0">
              <a:solidFill>
                <a:srgbClr val="723D92"/>
              </a:solidFill>
            </a:endParaRPr>
          </a:p>
          <a:p>
            <a:pPr marL="1076325" indent="11113" algn="just">
              <a:buFont typeface="Wingdings" panose="05000000000000000000" pitchFamily="2" charset="2"/>
              <a:buChar char="ü"/>
              <a:defRPr sz="2700" b="1">
                <a:solidFill>
                  <a:srgbClr val="CC3399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 lang="ru-RU" sz="2400" dirty="0">
              <a:solidFill>
                <a:srgbClr val="723D92"/>
              </a:solidFill>
            </a:endParaRPr>
          </a:p>
        </p:txBody>
      </p:sp>
      <p:graphicFrame>
        <p:nvGraphicFramePr>
          <p:cNvPr id="13" name="Схема 12">
            <a:extLst>
              <a:ext uri="{FF2B5EF4-FFF2-40B4-BE49-F238E27FC236}">
                <a16:creationId xmlns:a16="http://schemas.microsoft.com/office/drawing/2014/main" id="{38F27C23-33DA-41EA-BAAB-736DAF0B8B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8924515"/>
              </p:ext>
            </p:extLst>
          </p:nvPr>
        </p:nvGraphicFramePr>
        <p:xfrm>
          <a:off x="1408144" y="2730981"/>
          <a:ext cx="10470332" cy="40706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Рисунок 3" descr="Чоканье со сплошной заливкой">
            <a:extLst>
              <a:ext uri="{FF2B5EF4-FFF2-40B4-BE49-F238E27FC236}">
                <a16:creationId xmlns:a16="http://schemas.microsoft.com/office/drawing/2014/main" id="{CF6D6C16-0557-4A20-BD65-06E33A28053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0724" y="2612037"/>
            <a:ext cx="1965956" cy="1965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112691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Прямоугольник 5"/>
          <p:cNvSpPr/>
          <p:nvPr/>
        </p:nvSpPr>
        <p:spPr>
          <a:xfrm>
            <a:off x="1096" y="-12904"/>
            <a:ext cx="12190904" cy="1218322"/>
          </a:xfrm>
          <a:prstGeom prst="rect">
            <a:avLst/>
          </a:prstGeom>
          <a:solidFill>
            <a:srgbClr val="723D92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pic>
        <p:nvPicPr>
          <p:cNvPr id="155" name="Рисунок 9" descr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5"/>
            <a:ext cx="2816288" cy="1648854"/>
          </a:xfrm>
          <a:prstGeom prst="rect">
            <a:avLst/>
          </a:prstGeom>
          <a:ln w="12700">
            <a:miter lim="400000"/>
          </a:ln>
        </p:spPr>
      </p:pic>
      <p:sp>
        <p:nvSpPr>
          <p:cNvPr id="156" name="Прямая соединительная линия 25"/>
          <p:cNvSpPr/>
          <p:nvPr/>
        </p:nvSpPr>
        <p:spPr>
          <a:xfrm>
            <a:off x="1324389" y="2598079"/>
            <a:ext cx="386771" cy="2"/>
          </a:xfrm>
          <a:prstGeom prst="line">
            <a:avLst/>
          </a:prstGeom>
          <a:ln w="38100">
            <a:solidFill>
              <a:srgbClr val="FFFFFF"/>
            </a:solidFill>
            <a:prstDash val="sysDash"/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7" name="Прямая соединительная линия 27"/>
          <p:cNvSpPr/>
          <p:nvPr/>
        </p:nvSpPr>
        <p:spPr>
          <a:xfrm>
            <a:off x="1324389" y="3723222"/>
            <a:ext cx="386771" cy="3"/>
          </a:xfrm>
          <a:prstGeom prst="line">
            <a:avLst/>
          </a:prstGeom>
          <a:ln w="38100">
            <a:solidFill>
              <a:srgbClr val="FFFFFF"/>
            </a:solidFill>
            <a:prstDash val="sysDash"/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8" name="Прямая соединительная линия 28"/>
          <p:cNvSpPr/>
          <p:nvPr/>
        </p:nvSpPr>
        <p:spPr>
          <a:xfrm>
            <a:off x="1324389" y="4766327"/>
            <a:ext cx="386771" cy="2"/>
          </a:xfrm>
          <a:prstGeom prst="line">
            <a:avLst/>
          </a:prstGeom>
          <a:ln w="38100">
            <a:solidFill>
              <a:srgbClr val="FFFFFF"/>
            </a:solidFill>
            <a:prstDash val="sysDash"/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9" name="Прямая соединительная линия 29"/>
          <p:cNvSpPr/>
          <p:nvPr/>
        </p:nvSpPr>
        <p:spPr>
          <a:xfrm>
            <a:off x="1324389" y="5844591"/>
            <a:ext cx="386771" cy="2"/>
          </a:xfrm>
          <a:prstGeom prst="line">
            <a:avLst/>
          </a:prstGeom>
          <a:ln w="38100">
            <a:solidFill>
              <a:srgbClr val="FFFFFF"/>
            </a:solidFill>
            <a:prstDash val="sysDash"/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0" name="TextBox 1"/>
          <p:cNvSpPr txBox="1"/>
          <p:nvPr/>
        </p:nvSpPr>
        <p:spPr>
          <a:xfrm>
            <a:off x="2521524" y="141383"/>
            <a:ext cx="9636901" cy="1077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3200" b="1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rPr lang="ru-RU" dirty="0"/>
              <a:t>Дополнительные меры поддержки </a:t>
            </a:r>
          </a:p>
          <a:p>
            <a:r>
              <a:rPr lang="ru-RU" dirty="0"/>
              <a:t>детей участников СВО</a:t>
            </a:r>
          </a:p>
        </p:txBody>
      </p:sp>
      <p:sp>
        <p:nvSpPr>
          <p:cNvPr id="164" name="TextBox 4"/>
          <p:cNvSpPr txBox="1"/>
          <p:nvPr/>
        </p:nvSpPr>
        <p:spPr>
          <a:xfrm>
            <a:off x="2441985" y="1333948"/>
            <a:ext cx="9421675" cy="41549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just">
              <a:defRPr sz="2700" b="1">
                <a:solidFill>
                  <a:srgbClr val="CC3399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rPr lang="ru-RU" sz="2400" dirty="0">
                <a:solidFill>
                  <a:srgbClr val="723D92"/>
                </a:solidFill>
                <a:effectLst/>
                <a:latin typeface="+mn-lt"/>
                <a:ea typeface="Calibri" panose="020F0502020204030204" pitchFamily="34" charset="0"/>
              </a:rPr>
              <a:t>Согласно поручениям Президента Российской Федерации </a:t>
            </a:r>
            <a:r>
              <a:rPr lang="ru-RU" sz="2400" dirty="0">
                <a:solidFill>
                  <a:srgbClr val="9300FF"/>
                </a:solidFill>
                <a:effectLst/>
                <a:latin typeface="+mn-lt"/>
                <a:ea typeface="Calibri" panose="020F0502020204030204" pitchFamily="34" charset="0"/>
              </a:rPr>
              <a:t>применение механизмов социального заказа </a:t>
            </a:r>
            <a:r>
              <a:rPr lang="ru-RU" sz="2400" dirty="0">
                <a:solidFill>
                  <a:srgbClr val="723D92"/>
                </a:solidFill>
                <a:effectLst/>
                <a:latin typeface="+mn-lt"/>
                <a:ea typeface="Calibri" panose="020F0502020204030204" pitchFamily="34" charset="0"/>
              </a:rPr>
              <a:t>также предписано расширять в целях дополнительной поддержки участникам специальной военной операции, членам их семей, в том числе в сферах </a:t>
            </a:r>
            <a:r>
              <a:rPr lang="ru-RU" sz="2400" u="sng" dirty="0">
                <a:solidFill>
                  <a:srgbClr val="9300FF"/>
                </a:solidFill>
                <a:effectLst/>
                <a:latin typeface="+mn-lt"/>
                <a:ea typeface="Calibri" panose="020F0502020204030204" pitchFamily="34" charset="0"/>
              </a:rPr>
              <a:t>образования, здравоохранения, физической культуры и спорта, туризма</a:t>
            </a:r>
            <a:r>
              <a:rPr lang="ru-RU" sz="2400" dirty="0">
                <a:solidFill>
                  <a:srgbClr val="723D92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</a:p>
          <a:p>
            <a:pPr algn="ctr">
              <a:defRPr sz="2700" b="1">
                <a:solidFill>
                  <a:srgbClr val="CC3399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rPr lang="ru-RU" sz="2400" dirty="0">
                <a:solidFill>
                  <a:srgbClr val="723D92"/>
                </a:solidFill>
                <a:effectLst/>
                <a:latin typeface="+mn-lt"/>
                <a:ea typeface="Calibri" panose="020F0502020204030204" pitchFamily="34" charset="0"/>
              </a:rPr>
              <a:t>(пункт 8 поручений по итогам встречи с представителями муниципального сообщества от 21.04.2026 № Пр-1328)</a:t>
            </a:r>
            <a:endParaRPr lang="ru-RU" sz="2400" dirty="0">
              <a:solidFill>
                <a:srgbClr val="723D92"/>
              </a:solidFill>
              <a:latin typeface="+mn-lt"/>
            </a:endParaRPr>
          </a:p>
          <a:p>
            <a:pPr marL="1076325" algn="just">
              <a:defRPr sz="2700" b="1">
                <a:solidFill>
                  <a:srgbClr val="CC3399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 lang="ru-RU" sz="2400" dirty="0">
              <a:solidFill>
                <a:srgbClr val="723D92"/>
              </a:solidFill>
            </a:endParaRPr>
          </a:p>
          <a:p>
            <a:pPr algn="ctr">
              <a:defRPr sz="2700" b="1">
                <a:solidFill>
                  <a:srgbClr val="CC3399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rPr lang="ru-RU" sz="2400" dirty="0">
                <a:solidFill>
                  <a:srgbClr val="9300FF"/>
                </a:solidFill>
              </a:rPr>
              <a:t>ПРИМЕНЕНИЕ МЕХАНИЗМОВ СОЦИАЛЬНОГО ЗАКАЗА БУДЕТ РАСШИРЯТЬСЯ НА ДРУГИЕ ОТРАСЛИ!</a:t>
            </a:r>
          </a:p>
        </p:txBody>
      </p:sp>
      <p:pic>
        <p:nvPicPr>
          <p:cNvPr id="4" name="Рисунок 3" descr="Чоканье со сплошной заливкой">
            <a:extLst>
              <a:ext uri="{FF2B5EF4-FFF2-40B4-BE49-F238E27FC236}">
                <a16:creationId xmlns:a16="http://schemas.microsoft.com/office/drawing/2014/main" id="{CF6D6C16-0557-4A20-BD65-06E33A2805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8015" y="2059128"/>
            <a:ext cx="1965956" cy="1965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20531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2699</TotalTime>
  <Words>763</Words>
  <Application>Microsoft Office PowerPoint</Application>
  <PresentationFormat>Широкоэкранный</PresentationFormat>
  <Paragraphs>69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Arial</vt:lpstr>
      <vt:lpstr>Calibri</vt:lpstr>
      <vt:lpstr>Calibri Light</vt:lpstr>
      <vt:lpstr>PT_Russia Text</vt:lpstr>
      <vt:lpstr>Tahoma</vt:lpstr>
      <vt:lpstr>Times New Roman</vt:lpstr>
      <vt:lpstr>Verdana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Ксения Архипова</dc:creator>
  <cp:lastModifiedBy>HONOR</cp:lastModifiedBy>
  <cp:revision>82</cp:revision>
  <dcterms:created xsi:type="dcterms:W3CDTF">2023-06-09T07:09:36Z</dcterms:created>
  <dcterms:modified xsi:type="dcterms:W3CDTF">2026-08-25T13:09:05Z</dcterms:modified>
</cp:coreProperties>
</file>