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ysClr val="windowText" lastClr="000000"/>
                </a:solidFill>
              </a:rPr>
              <a:t>Кол-во воспитательных мероприятий </a:t>
            </a:r>
          </a:p>
          <a:p>
            <a:pPr>
              <a:defRPr b="1">
                <a:solidFill>
                  <a:sysClr val="windowText" lastClr="000000"/>
                </a:solidFill>
              </a:defRPr>
            </a:pPr>
            <a:r>
              <a:rPr lang="ru-RU" b="1">
                <a:solidFill>
                  <a:sysClr val="windowText" lastClr="000000"/>
                </a:solidFill>
              </a:rPr>
              <a:t>за три года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7777721405958272E-2"/>
          <c:y val="0.31943446983942947"/>
          <c:w val="0.93888888888888888"/>
          <c:h val="0.575539151356080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Лист1!$A$5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</c:f>
              <c:strCache>
                <c:ptCount val="1"/>
                <c:pt idx="0">
                  <c:v>кол-во мероприятий</c:v>
                </c:pt>
              </c:strCache>
            </c:strRef>
          </c:cat>
          <c:val>
            <c:numRef>
              <c:f>Лист1!$B$5</c:f>
              <c:numCache>
                <c:formatCode>General</c:formatCode>
                <c:ptCount val="1"/>
                <c:pt idx="0">
                  <c:v>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7E-4C0C-9324-0D8E602711C6}"/>
            </c:ext>
          </c:extLst>
        </c:ser>
        <c:ser>
          <c:idx val="1"/>
          <c:order val="1"/>
          <c:tx>
            <c:strRef>
              <c:f>Лист1!$A$6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</c:f>
              <c:strCache>
                <c:ptCount val="1"/>
                <c:pt idx="0">
                  <c:v>кол-во мероприятий</c:v>
                </c:pt>
              </c:strCache>
            </c:strRef>
          </c:cat>
          <c:val>
            <c:numRef>
              <c:f>Лист1!$B$6</c:f>
              <c:numCache>
                <c:formatCode>General</c:formatCode>
                <c:ptCount val="1"/>
                <c:pt idx="0">
                  <c:v>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7E-4C0C-9324-0D8E602711C6}"/>
            </c:ext>
          </c:extLst>
        </c:ser>
        <c:ser>
          <c:idx val="2"/>
          <c:order val="2"/>
          <c:tx>
            <c:strRef>
              <c:f>Лист1!$A$7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111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</c:f>
              <c:strCache>
                <c:ptCount val="1"/>
                <c:pt idx="0">
                  <c:v>кол-во мероприятий</c:v>
                </c:pt>
              </c:strCache>
            </c:strRef>
          </c:cat>
          <c:val>
            <c:numRef>
              <c:f>Лист1!$B$7</c:f>
              <c:numCache>
                <c:formatCode>General</c:formatCode>
                <c:ptCount val="1"/>
                <c:pt idx="0">
                  <c:v>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7E-4C0C-9324-0D8E602711C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6279048"/>
        <c:axId val="270335632"/>
      </c:barChart>
      <c:catAx>
        <c:axId val="2162790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70335632"/>
        <c:crosses val="autoZero"/>
        <c:auto val="1"/>
        <c:lblAlgn val="ctr"/>
        <c:lblOffset val="100"/>
        <c:noMultiLvlLbl val="0"/>
      </c:catAx>
      <c:valAx>
        <c:axId val="2703356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6279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1589457567804027E-2"/>
          <c:y val="0.91287037037037033"/>
          <c:w val="0.87293197725284344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11EB-F70B-49C3-9063-CA9C4FEBE764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A07A-6163-4CDC-812D-7E8F24C06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219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11EB-F70B-49C3-9063-CA9C4FEBE764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A07A-6163-4CDC-812D-7E8F24C06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81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11EB-F70B-49C3-9063-CA9C4FEBE764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A07A-6163-4CDC-812D-7E8F24C06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240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11EB-F70B-49C3-9063-CA9C4FEBE764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A07A-6163-4CDC-812D-7E8F24C06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44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11EB-F70B-49C3-9063-CA9C4FEBE764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A07A-6163-4CDC-812D-7E8F24C06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40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11EB-F70B-49C3-9063-CA9C4FEBE764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A07A-6163-4CDC-812D-7E8F24C06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204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11EB-F70B-49C3-9063-CA9C4FEBE764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A07A-6163-4CDC-812D-7E8F24C06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540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11EB-F70B-49C3-9063-CA9C4FEBE764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A07A-6163-4CDC-812D-7E8F24C06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692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11EB-F70B-49C3-9063-CA9C4FEBE764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A07A-6163-4CDC-812D-7E8F24C06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495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11EB-F70B-49C3-9063-CA9C4FEBE764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A07A-6163-4CDC-812D-7E8F24C06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679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11EB-F70B-49C3-9063-CA9C4FEBE764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A07A-6163-4CDC-812D-7E8F24C06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095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611EB-F70B-49C3-9063-CA9C4FEBE764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DA07A-6163-4CDC-812D-7E8F24C06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171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8967" y="889462"/>
            <a:ext cx="7977795" cy="5488727"/>
          </a:xfrm>
          <a:prstGeom prst="roundRect">
            <a:avLst/>
          </a:prstGeom>
          <a:solidFill>
            <a:srgbClr val="003DB8"/>
          </a:solidFill>
          <a:ln w="76200">
            <a:solidFill>
              <a:srgbClr val="003D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hangingPunct="0"/>
            <a:endParaRPr lang="ru-RU" b="1" dirty="0" smtClean="0"/>
          </a:p>
          <a:p>
            <a:pPr algn="ctr" fontAlgn="base" hangingPunct="0"/>
            <a:r>
              <a:rPr lang="ru-RU" b="1" dirty="0" smtClean="0"/>
              <a:t>Региональное онлайн-совещание</a:t>
            </a:r>
            <a:endParaRPr lang="ru-RU" dirty="0"/>
          </a:p>
          <a:p>
            <a:pPr algn="ctr" fontAlgn="base" hangingPunct="0"/>
            <a:r>
              <a:rPr lang="ru-RU" b="1" dirty="0"/>
              <a:t>«Вектор роста региональной системы дополнительного образования детей на 2026-2027 учебный год».</a:t>
            </a:r>
            <a:endParaRPr lang="ru-RU" dirty="0"/>
          </a:p>
          <a:p>
            <a:pPr algn="ctr"/>
            <a:endParaRPr lang="ru-RU" sz="3200" b="1" dirty="0" smtClean="0"/>
          </a:p>
          <a:p>
            <a:pPr algn="ctr"/>
            <a:endParaRPr lang="ru-RU" sz="1400" b="1" dirty="0" smtClean="0"/>
          </a:p>
          <a:p>
            <a:pPr algn="ctr"/>
            <a:r>
              <a:rPr lang="ru-RU" sz="3200" b="1" dirty="0" smtClean="0"/>
              <a:t>«</a:t>
            </a:r>
            <a:r>
              <a:rPr lang="ru-RU" sz="3200" b="1" dirty="0"/>
              <a:t>Практика создания воспитывающей среды в условиях дополнительного образования детей</a:t>
            </a:r>
            <a:r>
              <a:rPr lang="ru-RU" sz="3200" b="1" dirty="0" smtClean="0"/>
              <a:t>»</a:t>
            </a:r>
          </a:p>
          <a:p>
            <a:pPr algn="ctr"/>
            <a:endParaRPr lang="ru-RU" sz="3200" b="1" dirty="0" smtClean="0"/>
          </a:p>
          <a:p>
            <a:pPr algn="ctr"/>
            <a:r>
              <a:rPr lang="ru-RU" dirty="0" smtClean="0"/>
              <a:t>(в рамках программы развития ГАУ ДО ИО «Региональный центр всестороннего развития ребенка «Вектор» на 2026-2031 </a:t>
            </a:r>
            <a:r>
              <a:rPr lang="ru-RU" dirty="0" err="1" smtClean="0"/>
              <a:t>уч.г</a:t>
            </a:r>
            <a:r>
              <a:rPr lang="ru-RU" dirty="0" smtClean="0"/>
              <a:t>.)</a:t>
            </a:r>
            <a:endParaRPr lang="ru-RU" dirty="0"/>
          </a:p>
          <a:p>
            <a:pPr algn="ctr"/>
            <a:endParaRPr lang="ru-RU" sz="1000" i="1" dirty="0" smtClean="0">
              <a:latin typeface="Arial Black" panose="020B0A04020102020204" pitchFamily="34" charset="0"/>
            </a:endParaRPr>
          </a:p>
          <a:p>
            <a:pPr algn="r"/>
            <a:endParaRPr lang="ru-RU" sz="2000" i="1" dirty="0" smtClean="0">
              <a:latin typeface="Arial Narrow" panose="020B0606020202030204" pitchFamily="34" charset="0"/>
            </a:endParaRPr>
          </a:p>
          <a:p>
            <a:pPr algn="r"/>
            <a:r>
              <a:rPr lang="ru-RU" sz="2000" i="1" dirty="0" smtClean="0">
                <a:latin typeface="Arial Narrow" panose="020B0606020202030204" pitchFamily="34" charset="0"/>
              </a:rPr>
              <a:t>Грачева В.А., методист</a:t>
            </a:r>
          </a:p>
          <a:p>
            <a:pPr algn="ctr"/>
            <a:endParaRPr lang="ru-RU" sz="1050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28.08.2026 г.</a:t>
            </a:r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488" y="187375"/>
            <a:ext cx="1917099" cy="1847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7" t="7791" r="22897" b="5523"/>
          <a:stretch/>
        </p:blipFill>
        <p:spPr>
          <a:xfrm>
            <a:off x="9320590" y="3507972"/>
            <a:ext cx="2740897" cy="234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526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8967" y="889462"/>
            <a:ext cx="7977795" cy="5488727"/>
          </a:xfrm>
          <a:prstGeom prst="roundRect">
            <a:avLst/>
          </a:prstGeom>
          <a:solidFill>
            <a:srgbClr val="003DB8"/>
          </a:solidFill>
          <a:ln w="76200">
            <a:solidFill>
              <a:srgbClr val="003D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hangingPunct="0"/>
            <a:endParaRPr lang="ru-RU" b="1" dirty="0" smtClean="0"/>
          </a:p>
          <a:p>
            <a:pPr algn="ctr" fontAlgn="base" hangingPunct="0"/>
            <a:r>
              <a:rPr lang="ru-RU" b="1" dirty="0" smtClean="0"/>
              <a:t>Региональное онлайн-совещание</a:t>
            </a:r>
            <a:endParaRPr lang="ru-RU" dirty="0"/>
          </a:p>
          <a:p>
            <a:pPr algn="ctr" fontAlgn="base" hangingPunct="0"/>
            <a:r>
              <a:rPr lang="ru-RU" b="1" dirty="0"/>
              <a:t>«Вектор роста региональной системы дополнительного образования детей на 2026-2027 учебный год».</a:t>
            </a:r>
            <a:endParaRPr lang="ru-RU" dirty="0"/>
          </a:p>
          <a:p>
            <a:pPr algn="ctr"/>
            <a:endParaRPr lang="ru-RU" sz="3200" b="1" dirty="0" smtClean="0"/>
          </a:p>
          <a:p>
            <a:pPr algn="ctr"/>
            <a:endParaRPr lang="ru-RU" sz="1400" b="1" dirty="0" smtClean="0"/>
          </a:p>
          <a:p>
            <a:pPr algn="ctr"/>
            <a:r>
              <a:rPr lang="ru-RU" sz="3200" b="1" dirty="0" smtClean="0"/>
              <a:t>«</a:t>
            </a:r>
            <a:r>
              <a:rPr lang="ru-RU" sz="3200" b="1" dirty="0"/>
              <a:t>Практика создания воспитывающей среды в условиях дополнительного образования детей</a:t>
            </a:r>
            <a:r>
              <a:rPr lang="ru-RU" sz="3200" b="1" dirty="0" smtClean="0"/>
              <a:t>»</a:t>
            </a:r>
          </a:p>
          <a:p>
            <a:pPr algn="ctr"/>
            <a:endParaRPr lang="ru-RU" sz="3200" b="1" dirty="0" smtClean="0"/>
          </a:p>
          <a:p>
            <a:pPr algn="ctr"/>
            <a:r>
              <a:rPr lang="ru-RU" dirty="0" smtClean="0"/>
              <a:t>(в рамках программы развития ГАУ ДО ИО «Региональный центр всестороннего развития ребенка «Вектор» на 2026-2031 </a:t>
            </a:r>
            <a:r>
              <a:rPr lang="ru-RU" dirty="0" err="1" smtClean="0"/>
              <a:t>уч.г</a:t>
            </a:r>
            <a:r>
              <a:rPr lang="ru-RU" dirty="0" smtClean="0"/>
              <a:t>.)</a:t>
            </a:r>
            <a:endParaRPr lang="ru-RU" dirty="0"/>
          </a:p>
          <a:p>
            <a:pPr algn="ctr"/>
            <a:endParaRPr lang="ru-RU" sz="1000" i="1" dirty="0" smtClean="0">
              <a:latin typeface="Arial Black" panose="020B0A04020102020204" pitchFamily="34" charset="0"/>
            </a:endParaRPr>
          </a:p>
          <a:p>
            <a:pPr algn="r"/>
            <a:endParaRPr lang="ru-RU" sz="2000" i="1" dirty="0" smtClean="0">
              <a:latin typeface="Arial Narrow" panose="020B0606020202030204" pitchFamily="34" charset="0"/>
            </a:endParaRPr>
          </a:p>
          <a:p>
            <a:pPr algn="r"/>
            <a:r>
              <a:rPr lang="ru-RU" sz="2000" i="1" dirty="0" smtClean="0">
                <a:latin typeface="Arial Narrow" panose="020B0606020202030204" pitchFamily="34" charset="0"/>
              </a:rPr>
              <a:t>Грачева В.А., методист</a:t>
            </a:r>
          </a:p>
          <a:p>
            <a:pPr algn="ctr"/>
            <a:endParaRPr lang="ru-RU" sz="1050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28.08.2026 г.</a:t>
            </a:r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488" y="187375"/>
            <a:ext cx="1917099" cy="1847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7" t="7791" r="22897" b="5523"/>
          <a:stretch/>
        </p:blipFill>
        <p:spPr>
          <a:xfrm>
            <a:off x="9320590" y="3507972"/>
            <a:ext cx="2740897" cy="234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02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645" y="1667682"/>
            <a:ext cx="7656020" cy="435133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/>
              <a:t>Федеральный </a:t>
            </a:r>
            <a:r>
              <a:rPr lang="ru-RU" sz="1800" dirty="0"/>
              <a:t>закон № 273-ФЗ «Об образовании в Российской Федерации» (п. 2, ст. 2)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Указ Президента РФ от 9 ноября 2022 г. № 809 «Об утверждении Основ государственной политики по сохранению и укреплению традиционных российских духовно-нравственных </a:t>
            </a:r>
            <a:r>
              <a:rPr lang="ru-RU" sz="1800" dirty="0" smtClean="0"/>
              <a:t>ценностей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/>
              <a:t>Указ Президента РФ от 07.05.2024 N 309 «О национальных целях развития Российской Федерации на период до 2030 года и на перспективу до 2036 года»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/>
              <a:t>Концепция развития дополнительного образования детей до 2030 г.</a:t>
            </a:r>
            <a:r>
              <a:rPr lang="ru-RU" dirty="0"/>
              <a:t> </a:t>
            </a:r>
            <a:r>
              <a:rPr lang="ru-RU" sz="1800" dirty="0"/>
              <a:t>(утв. Распоряжением Правительства РФ от 31.03.2022 № 678-р</a:t>
            </a:r>
            <a:r>
              <a:rPr lang="ru-RU" sz="1800" dirty="0" smtClean="0"/>
              <a:t>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/>
              <a:t>План </a:t>
            </a:r>
            <a:r>
              <a:rPr lang="ru-RU" sz="1800" dirty="0"/>
              <a:t>мероприятий по реализации Концепции на 2025–2030 годы (утв. Распоряжением Правительства РФ от 01.07.2025 № 1745-р)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/>
              <a:t>Методические </a:t>
            </a:r>
            <a:r>
              <a:rPr lang="ru-RU" sz="1800" dirty="0"/>
              <a:t>рекомендации «Разработка и реализация раздела о воспитании в составе дополнительной общеобразовательной общеразвивающей программы» Федерального государственного бюджетного научного учреждения Институт изучения детства, семьи и воспитания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800" dirty="0"/>
          </a:p>
          <a:p>
            <a:pPr>
              <a:buFont typeface="Wingdings" panose="05000000000000000000" pitchFamily="2" charset="2"/>
              <a:buChar char="ü"/>
            </a:pPr>
            <a:endParaRPr lang="ru-RU" sz="1800" dirty="0"/>
          </a:p>
          <a:p>
            <a:endParaRPr lang="ru-RU" sz="1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79"/>
          <a:stretch/>
        </p:blipFill>
        <p:spPr>
          <a:xfrm>
            <a:off x="8337665" y="2751513"/>
            <a:ext cx="3731130" cy="246844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23456" y="247884"/>
            <a:ext cx="6209606" cy="1123716"/>
          </a:xfrm>
          <a:prstGeom prst="roundRect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00E2"/>
                </a:solidFill>
                <a:latin typeface="Arial Black" panose="020B0A04020102020204" pitchFamily="34" charset="0"/>
              </a:rPr>
              <a:t>Нормативная база</a:t>
            </a:r>
            <a:endParaRPr lang="ru-RU" sz="3200" dirty="0">
              <a:solidFill>
                <a:srgbClr val="0000E2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488" y="187375"/>
            <a:ext cx="1917099" cy="18474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7443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455" y="2201076"/>
            <a:ext cx="7863840" cy="3792400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Во все дополнительные общеобразовательные программы внедрены рабочие программы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воспитания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Все массовые мероприятия Центра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носят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воспитательный характер. За три года было проведено – 782 мероприятия с общим охватом детей – более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50.000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чел.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рамках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регионального форума 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«Национальные приоритеты и традиционные ценности: дополнительное образование детей Иркутской области - 2026»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была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проведена секция «Формирование общероссийской гражданской идентичности на основе традиционных социокультурных, духовно-нравственных ценностей в условиях дополнительного образования детей».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23455" y="247884"/>
            <a:ext cx="8221287" cy="1123716"/>
          </a:xfrm>
          <a:prstGeom prst="roundRect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Результаты анализа состояния </a:t>
            </a:r>
            <a:r>
              <a:rPr lang="ru-RU" sz="3200" dirty="0">
                <a:solidFill>
                  <a:srgbClr val="0000FF"/>
                </a:solidFill>
                <a:latin typeface="Arial Black" panose="020B0A04020102020204" pitchFamily="34" charset="0"/>
              </a:rPr>
              <a:t>воспитательной </a:t>
            </a:r>
            <a:r>
              <a:rPr lang="ru-RU" sz="3200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системы Центра</a:t>
            </a:r>
            <a:endParaRPr lang="ru-RU" sz="3200" dirty="0">
              <a:solidFill>
                <a:srgbClr val="0000FF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488" y="187375"/>
            <a:ext cx="1917099" cy="18474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234819430"/>
              </p:ext>
            </p:extLst>
          </p:nvPr>
        </p:nvGraphicFramePr>
        <p:xfrm>
          <a:off x="8106757" y="3615662"/>
          <a:ext cx="3942080" cy="2087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59336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3139" y="2656896"/>
            <a:ext cx="7416338" cy="3388561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ru-RU" sz="2400" dirty="0"/>
              <a:t>Отсутствие четкой системы мониторинга результатов реализации рабочих программ воспитания внутри детских объединений </a:t>
            </a:r>
            <a:endParaRPr lang="ru-RU" sz="2400" dirty="0" smtClean="0"/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400" dirty="0" smtClean="0"/>
              <a:t>Отсутствие </a:t>
            </a:r>
            <a:r>
              <a:rPr lang="ru-RU" sz="2400" dirty="0"/>
              <a:t>системного сбора данных по удовлетворенности, глубине вовлечения и воспитательным </a:t>
            </a:r>
            <a:r>
              <a:rPr lang="ru-RU" sz="2400" dirty="0" smtClean="0"/>
              <a:t>результатам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400" dirty="0" smtClean="0"/>
              <a:t>Имеют </a:t>
            </a:r>
            <a:r>
              <a:rPr lang="ru-RU" sz="2400" dirty="0"/>
              <a:t>место расхождения между запланированной воспитательной работой и </a:t>
            </a:r>
            <a:r>
              <a:rPr lang="ru-RU" sz="2400" dirty="0" smtClean="0"/>
              <a:t>фактической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3455" y="549240"/>
            <a:ext cx="8221287" cy="1123716"/>
          </a:xfrm>
          <a:prstGeom prst="roundRect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Точки роста</a:t>
            </a:r>
            <a:endParaRPr lang="ru-RU" sz="3200" dirty="0">
              <a:solidFill>
                <a:srgbClr val="0000FF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488" y="187375"/>
            <a:ext cx="1917099" cy="1847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7" r="15112" b="37745"/>
          <a:stretch/>
        </p:blipFill>
        <p:spPr>
          <a:xfrm>
            <a:off x="8711721" y="2899644"/>
            <a:ext cx="3244151" cy="273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154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Цель: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создание и внедрение единой модели воспитательной деятельности ГАУ ДО ИО «Региональный центр всестороннего развития ребенка «Вектор» на основе российских традиционных духовно-нравственных ценностей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Разработать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календарь ключевых воспитательных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событий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Разработать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систему мониторинга воспитательных результатов по организации и в каждом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объединении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Осуществлять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регулярный сбор информации об удовлетворенности субъектов воспитательного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процесса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Систематически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осуществлять контроль реализации воспитательной деятельности;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Повышать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квалификацию педагогических работников в области организации воспитательной деятельности.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38200" y="444642"/>
            <a:ext cx="8221287" cy="1123716"/>
          </a:xfrm>
          <a:prstGeom prst="roundRect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dirty="0">
                <a:solidFill>
                  <a:srgbClr val="0000FF"/>
                </a:solidFill>
                <a:latin typeface="Arial Black" panose="020B0A04020102020204" pitchFamily="34" charset="0"/>
              </a:rPr>
              <a:t>Цели и задачи на 2026-2031 гг.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488" y="187375"/>
            <a:ext cx="1917099" cy="18474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6180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44931" y="266611"/>
            <a:ext cx="7945581" cy="572975"/>
          </a:xfrm>
          <a:prstGeom prst="roundRect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000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Календарь воспитательных событий</a:t>
            </a:r>
            <a:endParaRPr lang="ru-RU" sz="2000" dirty="0">
              <a:solidFill>
                <a:srgbClr val="0000FF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795936"/>
              </p:ext>
            </p:extLst>
          </p:nvPr>
        </p:nvGraphicFramePr>
        <p:xfrm>
          <a:off x="504950" y="1032879"/>
          <a:ext cx="11315747" cy="5600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68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4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48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371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Месяц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Тематический блок (на основе духовно-нравственных ценностей)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Название месяца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Сентябрь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«Крепкая семья, историческая память и преемственность поколений»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«Семейные традиции – из поколения в поколение»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Октябрь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«Милосердие. Гуманизм. Взаимопомощь»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«Коллективизм. Взаимовыручка. Справедливость»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«Один за всех — дело за каждым»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Ноябрь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«Единство народов России. Гражданственность. Патриотизм»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«Мы — Россия: единство в многообразии»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Декабрь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«Высокие нравственные идеалы»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(добро, честь, совесть, красота, истина, историко-культурные традиции)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«Всегда иди Добра дорогой…»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Январь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«Созидательный труд»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«Время созидать!»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Февраль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«Служение Отечеству и ответственность за его судьбу» 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«Герои прошлого и настоящего» 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Март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«Жизнь. Достоинство. Права, свободы и ответственность»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«Я гражданин не только на бумаге»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Апрель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«Жизнь и здоровье»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7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ЗдорОво</a:t>
                      </a:r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жить – </a:t>
                      </a:r>
                      <a:r>
                        <a:rPr lang="ru-RU" sz="17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здОрово</a:t>
                      </a:r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!»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«Служение Отечеству. Приоритет духовного. Историческая память, преемственность»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«Помним. Гордимся. Наследуем»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9482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161411"/>
              </p:ext>
            </p:extLst>
          </p:nvPr>
        </p:nvGraphicFramePr>
        <p:xfrm>
          <a:off x="885317" y="1015630"/>
          <a:ext cx="10479904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9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0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34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Месяц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Тематический блок (на основе духовно-нравственных ценностей)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Название месяца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Мероприятие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Сентябрь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«Крепкая семья, историческая память и преемственность поколений»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«Семейные традиции – из поколения в поколение»</a:t>
                      </a:r>
                      <a:endParaRPr lang="ru-RU" sz="1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Учебное занятие: изготовление поделки «Семейный оберег»</a:t>
                      </a:r>
                      <a:endParaRPr lang="ru-RU" sz="1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Октябрь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«Милосердие. Гуманизм. Взаимопомощь»</a:t>
                      </a:r>
                    </a:p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«Коллективизм. Взаимовыручка. Справедливость»</a:t>
                      </a:r>
                      <a:endParaRPr lang="ru-RU" sz="1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«Один за всех — дело за каждым»</a:t>
                      </a:r>
                      <a:endParaRPr lang="ru-RU" sz="1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Участие в Первенстве Иркутской области среди обучающихся по ориентированию на местности "Мемориал Осипова"</a:t>
                      </a:r>
                      <a:endParaRPr lang="ru-RU" sz="1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Ноябрь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«Единство народов России. Гражданственность. Патриотизм»</a:t>
                      </a:r>
                      <a:endParaRPr lang="ru-RU" sz="1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«Мы — Россия: единство в многообразии»</a:t>
                      </a:r>
                      <a:endParaRPr lang="ru-RU" sz="1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Подготовка проекта на региональную краеведческую конференцию школьников «Байкальское кольцо»</a:t>
                      </a:r>
                      <a:endParaRPr lang="ru-RU" sz="1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Декабрь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«Высокие нравственные идеалы»</a:t>
                      </a:r>
                      <a:b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(добро, честь, совесть, красота, истина, историко-культурные традиции)</a:t>
                      </a:r>
                      <a:endParaRPr lang="ru-RU" sz="1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«Всегда иди Добра дорогой…»</a:t>
                      </a:r>
                      <a:endParaRPr lang="ru-RU" sz="1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Новогодний концерт  для родителей «Если снежинка не растает…»</a:t>
                      </a:r>
                      <a:endParaRPr lang="ru-RU" sz="17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2044931" y="266611"/>
            <a:ext cx="7945581" cy="572975"/>
          </a:xfrm>
          <a:prstGeom prst="roundRect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000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Календарь воспитательных событий</a:t>
            </a:r>
            <a:endParaRPr lang="ru-RU" sz="2000" dirty="0">
              <a:solidFill>
                <a:srgbClr val="0000FF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481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38200" y="444642"/>
            <a:ext cx="8221287" cy="1123716"/>
          </a:xfrm>
          <a:prstGeom prst="roundRect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Этапы реализации</a:t>
            </a:r>
            <a:endParaRPr lang="ru-RU" sz="3200" dirty="0">
              <a:solidFill>
                <a:srgbClr val="0000FF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488" y="187375"/>
            <a:ext cx="1917099" cy="184744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2535381" y="2013042"/>
            <a:ext cx="6991003" cy="83127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</a:rPr>
              <a:t>Аналитический - 2026</a:t>
            </a:r>
            <a:endParaRPr lang="ru-RU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35381" y="3053518"/>
            <a:ext cx="6991003" cy="83127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Технологический - 2027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35381" y="4153593"/>
            <a:ext cx="6991003" cy="83127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400" b="1" dirty="0" smtClean="0">
                <a:solidFill>
                  <a:schemeClr val="accent5">
                    <a:lumMod val="50000"/>
                  </a:schemeClr>
                </a:solidFill>
              </a:rPr>
              <a:t>Масштабирование – 2028-2030</a:t>
            </a:r>
            <a:endParaRPr lang="ru-RU" sz="3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35382" y="5270256"/>
            <a:ext cx="6991003" cy="8312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Рефлексивный - 2031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858751" y="1986764"/>
            <a:ext cx="1147156" cy="96215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1.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858751" y="3070178"/>
            <a:ext cx="1147156" cy="96215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2.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858751" y="4170217"/>
            <a:ext cx="1147156" cy="962153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3.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858751" y="5284779"/>
            <a:ext cx="1147156" cy="9621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4.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858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29145" y="383456"/>
            <a:ext cx="8221287" cy="1123716"/>
          </a:xfrm>
          <a:prstGeom prst="roundRect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Критерии оценки эффективности воспитательной деятельности</a:t>
            </a:r>
            <a:endParaRPr lang="ru-RU" sz="3200" dirty="0">
              <a:solidFill>
                <a:srgbClr val="0000FF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465436" y="1705232"/>
            <a:ext cx="4547287" cy="1837038"/>
          </a:xfrm>
          <a:prstGeom prst="wedgeRectCallout">
            <a:avLst>
              <a:gd name="adj1" fmla="val -22702"/>
              <a:gd name="adj2" fmla="val 91204"/>
            </a:avLst>
          </a:prstGeom>
          <a:ln w="38100">
            <a:solidFill>
              <a:srgbClr val="00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Удовлетворенность воспитательной деятельностью всех субъектов образовательного процесса (дети, родители, педагоги)</a:t>
            </a: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4094093" y="3022762"/>
            <a:ext cx="4683210" cy="1824682"/>
          </a:xfrm>
          <a:prstGeom prst="wedgeRectCallout">
            <a:avLst>
              <a:gd name="adj1" fmla="val -22702"/>
              <a:gd name="adj2" fmla="val 91204"/>
            </a:avLst>
          </a:prstGeom>
          <a:ln w="38100">
            <a:solidFill>
              <a:srgbClr val="00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Количество детей в динамике, вовлеченных в социально-значимую деятельность</a:t>
            </a: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7460186" y="4286746"/>
            <a:ext cx="4604952" cy="1878228"/>
          </a:xfrm>
          <a:prstGeom prst="wedgeRectCallout">
            <a:avLst>
              <a:gd name="adj1" fmla="val -22702"/>
              <a:gd name="adj2" fmla="val 91204"/>
            </a:avLst>
          </a:prstGeom>
          <a:ln w="38100">
            <a:solidFill>
              <a:srgbClr val="00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Наличие/отсутствие конфликтов между субъектами образовательного процесса</a:t>
            </a:r>
          </a:p>
        </p:txBody>
      </p:sp>
      <p:pic>
        <p:nvPicPr>
          <p:cNvPr id="9" name="Рисунок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488" y="187375"/>
            <a:ext cx="1917099" cy="18474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37787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686</Words>
  <Application>Microsoft Office PowerPoint</Application>
  <PresentationFormat>Широкоэкранный</PresentationFormat>
  <Paragraphs>119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Arial Narrow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PC_1</dc:creator>
  <cp:lastModifiedBy>PC_1</cp:lastModifiedBy>
  <cp:revision>16</cp:revision>
  <dcterms:created xsi:type="dcterms:W3CDTF">2026-08-20T07:18:48Z</dcterms:created>
  <dcterms:modified xsi:type="dcterms:W3CDTF">2026-08-25T07:22:52Z</dcterms:modified>
</cp:coreProperties>
</file>