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58" r:id="rId4"/>
  </p:sldMasterIdLst>
  <p:notesMasterIdLst>
    <p:notesMasterId r:id="rId25"/>
  </p:notesMasterIdLst>
  <p:handoutMasterIdLst>
    <p:handoutMasterId r:id="rId26"/>
  </p:handoutMasterIdLst>
  <p:sldIdLst>
    <p:sldId id="410" r:id="rId5"/>
    <p:sldId id="383" r:id="rId6"/>
    <p:sldId id="391" r:id="rId7"/>
    <p:sldId id="411" r:id="rId8"/>
    <p:sldId id="419" r:id="rId9"/>
    <p:sldId id="420" r:id="rId10"/>
    <p:sldId id="397" r:id="rId11"/>
    <p:sldId id="412" r:id="rId12"/>
    <p:sldId id="421" r:id="rId13"/>
    <p:sldId id="413" r:id="rId14"/>
    <p:sldId id="408" r:id="rId15"/>
    <p:sldId id="407" r:id="rId16"/>
    <p:sldId id="414" r:id="rId17"/>
    <p:sldId id="405" r:id="rId18"/>
    <p:sldId id="404" r:id="rId19"/>
    <p:sldId id="415" r:id="rId20"/>
    <p:sldId id="417" r:id="rId21"/>
    <p:sldId id="416" r:id="rId22"/>
    <p:sldId id="418" r:id="rId23"/>
    <p:sldId id="422" r:id="rId2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Автор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98" autoAdjust="0"/>
    <p:restoredTop sz="96327" autoAdjust="0"/>
  </p:normalViewPr>
  <p:slideViewPr>
    <p:cSldViewPr snapToGrid="0">
      <p:cViewPr>
        <p:scale>
          <a:sx n="83" d="100"/>
          <a:sy n="83" d="100"/>
        </p:scale>
        <p:origin x="-1494" y="-8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395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51F6ED01-B613-435C-806E-485D60D5A270}" type="datetime1">
              <a:rPr lang="ru-RU" smtClean="0"/>
              <a:t>03.06.2025</a:t>
            </a:fld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E2C230DF-5933-439D-898F-38E9AC9BA68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8" name="Верхний колонтитул 7">
            <a:extLst>
              <a:ext uri="{FF2B5EF4-FFF2-40B4-BE49-F238E27FC236}">
                <a16:creationId xmlns:a16="http://schemas.microsoft.com/office/drawing/2014/main" xmlns="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E22AA5DB-3D36-41C7-B5E9-13985188493D}" type="datetime1">
              <a:rPr lang="ru-RU" smtClean="0"/>
              <a:pPr/>
              <a:t>03.06.2025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A89C7E07-3C67-C64C-8DA0-0404F63039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4596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3416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4BBC04D-2568-C19F-6211-ABA7996CB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BBBD96A4-D432-FA69-5E46-4DF91D77C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EF639921-CFBB-DE6F-31EB-81B758CA02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453E3F8-8185-F97B-2F08-1F44FCE2A5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777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6183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1604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0233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ru-RU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C26C18C3-ED25-DD4B-BA72-24932D54DE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xmlns="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xmlns="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xmlns="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A69706A2-3726-FE4E-B923-E75D485978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содержимое и таблица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CF555767-B3D8-BD57-1D42-7F6E1E6689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Полилиния 13">
              <a:extLst>
                <a:ext uri="{FF2B5EF4-FFF2-40B4-BE49-F238E27FC236}">
                  <a16:creationId xmlns:a16="http://schemas.microsoft.com/office/drawing/2014/main" xmlns="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xmlns="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7" name="Полилиния 15">
              <a:extLst>
                <a:ext uri="{FF2B5EF4-FFF2-40B4-BE49-F238E27FC236}">
                  <a16:creationId xmlns:a16="http://schemas.microsoft.com/office/drawing/2014/main" xmlns="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Объект 5">
            <a:extLst>
              <a:ext uri="{FF2B5EF4-FFF2-40B4-BE49-F238E27FC236}">
                <a16:creationId xmlns:a16="http://schemas.microsoft.com/office/drawing/2014/main" xmlns="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marL="457200" indent="0">
              <a:spcBef>
                <a:spcPts val="1800"/>
              </a:spcBef>
              <a:buNone/>
              <a:defRPr lang="ru-RU" sz="2000"/>
            </a:lvl2pPr>
            <a:lvl3pPr marL="914400" indent="0">
              <a:spcBef>
                <a:spcPts val="1800"/>
              </a:spcBef>
              <a:buNone/>
              <a:defRPr lang="ru-RU" sz="2000"/>
            </a:lvl3pPr>
            <a:lvl4pPr marL="1371600" indent="0">
              <a:spcBef>
                <a:spcPts val="1800"/>
              </a:spcBef>
              <a:buNone/>
              <a:defRPr lang="ru-RU" sz="2000"/>
            </a:lvl4pPr>
            <a:lvl5pPr marL="1828800" indent="0">
              <a:spcBef>
                <a:spcPts val="1800"/>
              </a:spcBef>
              <a:buNone/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ru-RU" sz="2000"/>
            </a:lvl1pPr>
            <a:lvl2pPr>
              <a:spcBef>
                <a:spcPts val="600"/>
              </a:spcBef>
              <a:defRPr lang="ru-RU" sz="2000"/>
            </a:lvl2pPr>
            <a:lvl3pPr>
              <a:spcBef>
                <a:spcPts val="1800"/>
              </a:spcBef>
              <a:defRPr lang="ru-RU" sz="2000"/>
            </a:lvl3pPr>
            <a:lvl4pPr>
              <a:spcBef>
                <a:spcPts val="1800"/>
              </a:spcBef>
              <a:defRPr lang="ru-RU" sz="2000"/>
            </a:lvl4pPr>
            <a:lvl5pPr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xmlns="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два объекта содержимого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C97D5AF2-684A-4A8D-3D82-B57D7AC446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Полилиния 4">
              <a:extLst>
                <a:ext uri="{FF2B5EF4-FFF2-40B4-BE49-F238E27FC236}">
                  <a16:creationId xmlns:a16="http://schemas.microsoft.com/office/drawing/2014/main" xmlns="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3" name="Полилиния 5">
              <a:extLst>
                <a:ext uri="{FF2B5EF4-FFF2-40B4-BE49-F238E27FC236}">
                  <a16:creationId xmlns:a16="http://schemas.microsoft.com/office/drawing/2014/main" xmlns="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4" name="Полилиния 7">
              <a:extLst>
                <a:ext uri="{FF2B5EF4-FFF2-40B4-BE49-F238E27FC236}">
                  <a16:creationId xmlns:a16="http://schemas.microsoft.com/office/drawing/2014/main" xmlns="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ru-RU" sz="2000"/>
            </a:lvl1pPr>
            <a:lvl2pPr>
              <a:spcBef>
                <a:spcPts val="600"/>
              </a:spcBef>
              <a:defRPr lang="ru-RU" sz="2000"/>
            </a:lvl2pPr>
            <a:lvl3pPr>
              <a:spcBef>
                <a:spcPts val="1800"/>
              </a:spcBef>
              <a:defRPr lang="ru-RU" sz="2000"/>
            </a:lvl3pPr>
            <a:lvl4pPr>
              <a:spcBef>
                <a:spcPts val="1800"/>
              </a:spcBef>
              <a:defRPr lang="ru-RU" sz="2000"/>
            </a:lvl4pPr>
            <a:lvl5pPr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7" name="Объект 5">
            <a:extLst>
              <a:ext uri="{FF2B5EF4-FFF2-40B4-BE49-F238E27FC236}">
                <a16:creationId xmlns:a16="http://schemas.microsoft.com/office/drawing/2014/main" xmlns="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 rtlCol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lang="ru-RU" sz="2000"/>
            </a:lvl1pPr>
            <a:lvl2pPr>
              <a:spcBef>
                <a:spcPts val="1800"/>
              </a:spcBef>
              <a:defRPr lang="ru-RU" sz="2000"/>
            </a:lvl2pPr>
            <a:lvl3pPr>
              <a:spcBef>
                <a:spcPts val="1800"/>
              </a:spcBef>
              <a:defRPr lang="ru-RU" sz="2000"/>
            </a:lvl3pPr>
            <a:lvl4pPr>
              <a:spcBef>
                <a:spcPts val="1800"/>
              </a:spcBef>
              <a:defRPr lang="ru-RU" sz="2000"/>
            </a:lvl4pPr>
            <a:lvl5pPr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xmlns="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9" name="Местозаполнитель таблицы 2">
            <a:extLst>
              <a:ext uri="{FF2B5EF4-FFF2-40B4-BE49-F238E27FC236}">
                <a16:creationId xmlns:a16="http://schemas.microsoft.com/office/drawing/2014/main" xmlns="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 rtlCol="0">
            <a:noAutofit/>
          </a:bodyPr>
          <a:lstStyle>
            <a:lvl1pPr>
              <a:defRPr lang="ru-RU"/>
            </a:lvl1pPr>
          </a:lstStyle>
          <a:p>
            <a:pPr rtl="0"/>
            <a:r>
              <a:rPr lang="ru-RU"/>
              <a:t>Щелкните значок, чтобы добавить таблицу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xmlns="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ru-RU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C26C18C3-ED25-DD4B-BA72-24932D54DE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xmlns="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xmlns="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xmlns="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8" name="Текст 29">
            <a:extLst>
              <a:ext uri="{FF2B5EF4-FFF2-40B4-BE49-F238E27FC236}">
                <a16:creationId xmlns:a16="http://schemas.microsoft.com/office/drawing/2014/main" xmlns="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ru-RU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ru-RU" sz="4000"/>
            </a:lvl2pPr>
            <a:lvl3pPr>
              <a:defRPr lang="ru-RU" sz="4000"/>
            </a:lvl3pPr>
            <a:lvl4pPr>
              <a:defRPr lang="ru-RU" sz="4000"/>
            </a:lvl4pPr>
            <a:lvl5pPr>
              <a:defRPr lang="ru-RU" sz="4000"/>
            </a:lvl5pPr>
          </a:lstStyle>
          <a:p>
            <a:pPr lvl="0" rtl="0"/>
            <a:r>
              <a:rPr lang="ru-RU"/>
              <a:t>Текст слайда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58B149C6-5AAC-B8E5-5411-EA38821F67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806C6F65-35CD-D64B-992A-0C1C1E0038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Автофигура 24">
              <a:extLst>
                <a:ext uri="{FF2B5EF4-FFF2-40B4-BE49-F238E27FC236}">
                  <a16:creationId xmlns:a16="http://schemas.microsoft.com/office/drawing/2014/main" xmlns="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xmlns="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9" name="Полилиния 8">
              <a:extLst>
                <a:ext uri="{FF2B5EF4-FFF2-40B4-BE49-F238E27FC236}">
                  <a16:creationId xmlns:a16="http://schemas.microsoft.com/office/drawing/2014/main" xmlns="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xmlns="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xmlns="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 spc="50" baseline="0"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xmlns="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ru-RU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lang="ru-RU" sz="2000"/>
            </a:lvl2pPr>
            <a:lvl3pPr indent="-283464">
              <a:spcBef>
                <a:spcPts val="1800"/>
              </a:spcBef>
              <a:defRPr lang="ru-RU" sz="2000"/>
            </a:lvl3pPr>
            <a:lvl4pPr indent="-283464">
              <a:spcBef>
                <a:spcPts val="1800"/>
              </a:spcBef>
              <a:defRPr lang="ru-RU" sz="2000"/>
            </a:lvl4pPr>
            <a:lvl5pPr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3" name="Номер слайда 42">
            <a:extLst>
              <a:ext uri="{FF2B5EF4-FFF2-40B4-BE49-F238E27FC236}">
                <a16:creationId xmlns:a16="http://schemas.microsoft.com/office/drawing/2014/main" xmlns="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42" name="Дата 41">
            <a:extLst>
              <a:ext uri="{FF2B5EF4-FFF2-40B4-BE49-F238E27FC236}">
                <a16:creationId xmlns:a16="http://schemas.microsoft.com/office/drawing/2014/main" xmlns="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979826C1-7A52-DA25-F422-EE62DED7D1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 rtlCol="0">
            <a:noAutofit/>
          </a:bodyPr>
          <a:lstStyle>
            <a:lvl1pPr marL="0" indent="0" algn="ctr">
              <a:buNone/>
              <a:defRPr lang="ru-RU" sz="20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Щелкните значок, чтобы добавить фото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xmlns="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96BA398-1ED2-1FCA-63B9-8915A8C7A5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ru-RU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2000"/>
            </a:lvl1pPr>
          </a:lstStyle>
          <a:p>
            <a:pPr rtl="0"/>
            <a:r>
              <a:rPr lang="ru-RU"/>
              <a:t>Щелкните значок, чтобы добавить фото</a:t>
            </a:r>
          </a:p>
        </p:txBody>
      </p:sp>
      <p:sp>
        <p:nvSpPr>
          <p:cNvPr id="18" name="Текст 29">
            <a:extLst>
              <a:ext uri="{FF2B5EF4-FFF2-40B4-BE49-F238E27FC236}">
                <a16:creationId xmlns:a16="http://schemas.microsoft.com/office/drawing/2014/main" xmlns="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ru-RU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ru-RU" sz="4000"/>
            </a:lvl2pPr>
            <a:lvl3pPr>
              <a:defRPr lang="ru-RU" sz="4000"/>
            </a:lvl3pPr>
            <a:lvl4pPr>
              <a:defRPr lang="ru-RU" sz="4000"/>
            </a:lvl4pPr>
            <a:lvl5pPr>
              <a:defRPr lang="ru-RU" sz="4000"/>
            </a:lvl5pPr>
          </a:lstStyle>
          <a:p>
            <a:pPr lvl="0" rtl="0"/>
            <a:r>
              <a:rPr lang="ru-RU"/>
              <a:t>Текст слайда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29169ED6-4B82-6844-119F-AC15CDF2D3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C57F1500-1A16-D1EF-4F0C-030852B291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2D07A0BE-3890-193E-9439-F294E61A71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Полилиния 19">
              <a:extLst>
                <a:ext uri="{FF2B5EF4-FFF2-40B4-BE49-F238E27FC236}">
                  <a16:creationId xmlns:a16="http://schemas.microsoft.com/office/drawing/2014/main" xmlns="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Полилиния 20">
              <a:extLst>
                <a:ext uri="{FF2B5EF4-FFF2-40B4-BE49-F238E27FC236}">
                  <a16:creationId xmlns:a16="http://schemas.microsoft.com/office/drawing/2014/main" xmlns="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3" name="Полилиния 21">
              <a:extLst>
                <a:ext uri="{FF2B5EF4-FFF2-40B4-BE49-F238E27FC236}">
                  <a16:creationId xmlns:a16="http://schemas.microsoft.com/office/drawing/2014/main" xmlns="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xmlns="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xmlns="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lang="ru-RU" sz="2000"/>
            </a:lvl1pPr>
            <a:lvl2pPr indent="-283464">
              <a:spcBef>
                <a:spcPts val="1800"/>
              </a:spcBef>
              <a:defRPr lang="ru-RU" sz="2000"/>
            </a:lvl2pPr>
            <a:lvl3pPr indent="-283464">
              <a:spcBef>
                <a:spcPts val="1800"/>
              </a:spcBef>
              <a:defRPr lang="ru-RU" sz="2000"/>
            </a:lvl3pPr>
            <a:lvl4pPr indent="-283464">
              <a:spcBef>
                <a:spcPts val="1800"/>
              </a:spcBef>
              <a:defRPr lang="ru-RU" sz="2000"/>
            </a:lvl4pPr>
            <a:lvl5pPr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xmlns="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ru-RU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C26C18C3-ED25-DD4B-BA72-24932D54DE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xmlns="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xmlns="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xmlns="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A69706A2-3726-FE4E-B923-E75D485978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Текст 29">
            <a:extLst>
              <a:ext uri="{FF2B5EF4-FFF2-40B4-BE49-F238E27FC236}">
                <a16:creationId xmlns:a16="http://schemas.microsoft.com/office/drawing/2014/main" xmlns="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ru-RU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ru-RU" sz="4000"/>
            </a:lvl2pPr>
            <a:lvl3pPr>
              <a:defRPr lang="ru-RU" sz="4000"/>
            </a:lvl3pPr>
            <a:lvl4pPr>
              <a:defRPr lang="ru-RU" sz="4000"/>
            </a:lvl4pPr>
            <a:lvl5pPr>
              <a:defRPr lang="ru-RU" sz="4000"/>
            </a:lvl5pPr>
          </a:lstStyle>
          <a:p>
            <a:pPr lvl="0" rtl="0"/>
            <a:r>
              <a:rPr lang="ru-RU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два объекта содержимого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C97D5AF2-684A-4A8D-3D82-B57D7AC446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Полилиния 4">
              <a:extLst>
                <a:ext uri="{FF2B5EF4-FFF2-40B4-BE49-F238E27FC236}">
                  <a16:creationId xmlns:a16="http://schemas.microsoft.com/office/drawing/2014/main" xmlns="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3" name="Полилиния 5">
              <a:extLst>
                <a:ext uri="{FF2B5EF4-FFF2-40B4-BE49-F238E27FC236}">
                  <a16:creationId xmlns:a16="http://schemas.microsoft.com/office/drawing/2014/main" xmlns="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4" name="Полилиния 7">
              <a:extLst>
                <a:ext uri="{FF2B5EF4-FFF2-40B4-BE49-F238E27FC236}">
                  <a16:creationId xmlns:a16="http://schemas.microsoft.com/office/drawing/2014/main" xmlns="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xmlns="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marL="283464" indent="-283464">
              <a:spcBef>
                <a:spcPts val="1800"/>
              </a:spcBef>
              <a:defRPr lang="ru-RU" sz="2000"/>
            </a:lvl2pPr>
            <a:lvl3pPr marL="594360" indent="-283464">
              <a:spcBef>
                <a:spcPts val="1800"/>
              </a:spcBef>
              <a:defRPr lang="ru-RU" sz="2000"/>
            </a:lvl3pPr>
            <a:lvl4pPr marL="822960" indent="-283464">
              <a:spcBef>
                <a:spcPts val="1800"/>
              </a:spcBef>
              <a:defRPr lang="ru-RU" sz="2000"/>
            </a:lvl4pPr>
            <a:lvl5pPr marL="1005840"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3" name="Объект 5">
            <a:extLst>
              <a:ext uri="{FF2B5EF4-FFF2-40B4-BE49-F238E27FC236}">
                <a16:creationId xmlns:a16="http://schemas.microsoft.com/office/drawing/2014/main" xmlns="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marL="283464" indent="-283464">
              <a:spcBef>
                <a:spcPts val="1800"/>
              </a:spcBef>
              <a:defRPr lang="ru-RU" sz="2000"/>
            </a:lvl2pPr>
            <a:lvl3pPr marL="548640" indent="-283464">
              <a:spcBef>
                <a:spcPts val="1800"/>
              </a:spcBef>
              <a:defRPr lang="ru-RU" sz="2000"/>
            </a:lvl3pPr>
            <a:lvl4pPr marL="822960" indent="-283464">
              <a:spcBef>
                <a:spcPts val="1800"/>
              </a:spcBef>
              <a:defRPr lang="ru-RU" sz="2000"/>
            </a:lvl4pPr>
            <a:lvl5pPr marL="1005840"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xmlns="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42E558A9-6DD6-E21D-3A8F-6707E1DD19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Автофигура 24">
              <a:extLst>
                <a:ext uri="{FF2B5EF4-FFF2-40B4-BE49-F238E27FC236}">
                  <a16:creationId xmlns:a16="http://schemas.microsoft.com/office/drawing/2014/main" xmlns="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3" name="Полилиния 7">
              <a:extLst>
                <a:ext uri="{FF2B5EF4-FFF2-40B4-BE49-F238E27FC236}">
                  <a16:creationId xmlns:a16="http://schemas.microsoft.com/office/drawing/2014/main" xmlns="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4" name="Полилиния 8">
              <a:extLst>
                <a:ext uri="{FF2B5EF4-FFF2-40B4-BE49-F238E27FC236}">
                  <a16:creationId xmlns:a16="http://schemas.microsoft.com/office/drawing/2014/main" xmlns="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8" name="Полилиния 9">
              <a:extLst>
                <a:ext uri="{FF2B5EF4-FFF2-40B4-BE49-F238E27FC236}">
                  <a16:creationId xmlns:a16="http://schemas.microsoft.com/office/drawing/2014/main" xmlns="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9" name="Полилиния 10">
              <a:extLst>
                <a:ext uri="{FF2B5EF4-FFF2-40B4-BE49-F238E27FC236}">
                  <a16:creationId xmlns:a16="http://schemas.microsoft.com/office/drawing/2014/main" xmlns="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Объект 5">
            <a:extLst>
              <a:ext uri="{FF2B5EF4-FFF2-40B4-BE49-F238E27FC236}">
                <a16:creationId xmlns:a16="http://schemas.microsoft.com/office/drawing/2014/main" xmlns="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 rtlCol="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lang="ru-RU"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lang="ru-RU"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lang="ru-RU" sz="2000"/>
            </a:lvl3pPr>
            <a:lvl4pPr marL="1371600" indent="0">
              <a:spcBef>
                <a:spcPts val="1800"/>
              </a:spcBef>
              <a:buFont typeface="+mj-lt"/>
              <a:buNone/>
              <a:defRPr lang="ru-RU"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endParaRPr lang="ru-RU" dirty="0"/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xmlns="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marL="283464" indent="-283464">
              <a:spcBef>
                <a:spcPts val="1800"/>
              </a:spcBef>
              <a:defRPr lang="ru-RU" sz="2000"/>
            </a:lvl2pPr>
            <a:lvl3pPr marL="548640" indent="-283464">
              <a:spcBef>
                <a:spcPts val="1800"/>
              </a:spcBef>
              <a:defRPr lang="ru-RU" sz="2000"/>
            </a:lvl3pPr>
            <a:lvl4pPr marL="822960" indent="-283464">
              <a:spcBef>
                <a:spcPts val="1800"/>
              </a:spcBef>
              <a:defRPr lang="ru-RU" sz="2000"/>
            </a:lvl4pPr>
            <a:lvl5pPr marL="1005840"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xmlns="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содержимое и рисунок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3" name="Объект 5">
            <a:extLst>
              <a:ext uri="{FF2B5EF4-FFF2-40B4-BE49-F238E27FC236}">
                <a16:creationId xmlns:a16="http://schemas.microsoft.com/office/drawing/2014/main" xmlns="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indent="-283464">
              <a:spcBef>
                <a:spcPts val="1800"/>
              </a:spcBef>
              <a:defRPr lang="ru-RU" sz="2000"/>
            </a:lvl2pPr>
            <a:lvl3pPr indent="-283464">
              <a:spcBef>
                <a:spcPts val="1800"/>
              </a:spcBef>
              <a:defRPr lang="ru-RU" sz="2000"/>
            </a:lvl3pPr>
            <a:lvl4pPr indent="-283464">
              <a:spcBef>
                <a:spcPts val="1800"/>
              </a:spcBef>
              <a:defRPr lang="ru-RU" sz="2000"/>
            </a:lvl4pPr>
            <a:lvl5pPr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Щелкните значок, чтобы добавить фото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xmlns="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xmlns="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30" name="Дата 3">
            <a:extLst>
              <a:ext uri="{FF2B5EF4-FFF2-40B4-BE49-F238E27FC236}">
                <a16:creationId xmlns:a16="http://schemas.microsoft.com/office/drawing/2014/main" xmlns="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ru-RU"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endParaRPr lang="ru-RU" dirty="0">
              <a:latin typeface="+mn-lt"/>
            </a:endParaRPr>
          </a:p>
        </p:txBody>
      </p:sp>
      <p:sp>
        <p:nvSpPr>
          <p:cNvPr id="32" name="Номер слайда 5">
            <a:extLst>
              <a:ext uri="{FF2B5EF4-FFF2-40B4-BE49-F238E27FC236}">
                <a16:creationId xmlns:a16="http://schemas.microsoft.com/office/drawing/2014/main" xmlns="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ru-RU" sz="1100" b="1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ru-RU"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 lang="ru-RU">
          <a:solidFill>
            <a:schemeClr val="tx2"/>
          </a:solidFill>
        </a:defRPr>
      </a:lvl2pPr>
      <a:lvl3pPr eaLnBrk="1" hangingPunct="1">
        <a:defRPr lang="ru-RU">
          <a:solidFill>
            <a:schemeClr val="tx2"/>
          </a:solidFill>
        </a:defRPr>
      </a:lvl3pPr>
      <a:lvl4pPr eaLnBrk="1" hangingPunct="1">
        <a:defRPr lang="ru-RU">
          <a:solidFill>
            <a:schemeClr val="tx2"/>
          </a:solidFill>
        </a:defRPr>
      </a:lvl4pPr>
      <a:lvl5pPr eaLnBrk="1" hangingPunct="1">
        <a:defRPr lang="ru-RU">
          <a:solidFill>
            <a:schemeClr val="tx2"/>
          </a:solidFill>
        </a:defRPr>
      </a:lvl5pPr>
      <a:lvl6pPr eaLnBrk="1" hangingPunct="1">
        <a:defRPr lang="ru-RU">
          <a:solidFill>
            <a:schemeClr val="tx2"/>
          </a:solidFill>
        </a:defRPr>
      </a:lvl6pPr>
      <a:lvl7pPr eaLnBrk="1" hangingPunct="1">
        <a:defRPr lang="ru-RU">
          <a:solidFill>
            <a:schemeClr val="tx2"/>
          </a:solidFill>
        </a:defRPr>
      </a:lvl7pPr>
      <a:lvl8pPr eaLnBrk="1" hangingPunct="1">
        <a:defRPr lang="ru-RU">
          <a:solidFill>
            <a:schemeClr val="tx2"/>
          </a:solidFill>
        </a:defRPr>
      </a:lvl8pPr>
      <a:lvl9pPr eaLnBrk="1" hangingPunct="1">
        <a:defRPr lang="ru-RU"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ru-RU"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3.wdp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jp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jpeg"/><Relationship Id="rId5" Type="http://schemas.openxmlformats.org/officeDocument/2006/relationships/image" Target="../media/image39.jp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" y="207647"/>
            <a:ext cx="1565910" cy="156591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3087" y="179071"/>
            <a:ext cx="1431752" cy="1413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085975" y="885826"/>
            <a:ext cx="8370570" cy="2846074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2800" i="1" dirty="0">
                <a:latin typeface="Franklin Gothic Book" pitchFamily="34" charset="0"/>
                <a:ea typeface="MingLiU-ExtB" pitchFamily="18" charset="-120"/>
              </a:rPr>
              <a:t>Муниципальный опорный центр </a:t>
            </a:r>
            <a:r>
              <a:rPr lang="ru-RU" sz="2800" i="1" dirty="0" smtClean="0">
                <a:latin typeface="Franklin Gothic Book" pitchFamily="34" charset="0"/>
                <a:ea typeface="MingLiU-ExtB" pitchFamily="18" charset="-120"/>
              </a:rPr>
              <a:t>УКМО как </a:t>
            </a:r>
            <a:r>
              <a:rPr lang="ru-RU" sz="2800" i="1" dirty="0">
                <a:latin typeface="Franklin Gothic Book" pitchFamily="34" charset="0"/>
                <a:ea typeface="MingLiU-ExtB" pitchFamily="18" charset="-120"/>
              </a:rPr>
              <a:t>механизм обеспечения эффективной системы межведомственного взаимодействия в сфере дополнительного </a:t>
            </a:r>
            <a:r>
              <a:rPr lang="ru-RU" sz="2800" i="1">
                <a:latin typeface="Franklin Gothic Book" pitchFamily="34" charset="0"/>
                <a:ea typeface="MingLiU-ExtB" pitchFamily="18" charset="-120"/>
              </a:rPr>
              <a:t>образования </a:t>
            </a:r>
            <a:r>
              <a:rPr lang="ru-RU" sz="2800" i="1" smtClean="0">
                <a:latin typeface="Franklin Gothic Book" pitchFamily="34" charset="0"/>
                <a:ea typeface="MingLiU-ExtB" pitchFamily="18" charset="-120"/>
              </a:rPr>
              <a:t>детей в УКМО</a:t>
            </a:r>
            <a:endParaRPr lang="ru-RU" sz="2800" i="1" dirty="0">
              <a:latin typeface="Franklin Gothic Book" pitchFamily="34" charset="0"/>
              <a:ea typeface="MingLiU-ExtB" pitchFamily="18" charset="-12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78190" y="4766310"/>
            <a:ext cx="352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</a:rPr>
              <a:t>Савельева Н.В., руководитель МОЦ УКМО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9" t="10907" r="24140" b="24518"/>
          <a:stretch/>
        </p:blipFill>
        <p:spPr bwMode="auto">
          <a:xfrm>
            <a:off x="80010" y="48409"/>
            <a:ext cx="9486900" cy="66771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3532" y="1825010"/>
            <a:ext cx="3276576" cy="2895579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331470" y="6195060"/>
            <a:ext cx="4331970" cy="3429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62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703560" cy="688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48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BD29B5-1B58-809F-FEA7-B82105E94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" y="491490"/>
            <a:ext cx="6960870" cy="967557"/>
          </a:xfrm>
        </p:spPr>
        <p:txBody>
          <a:bodyPr rtlCol="0"/>
          <a:lstStyle>
            <a:defPPr>
              <a:defRPr lang="ru-RU"/>
            </a:defPPr>
          </a:lstStyle>
          <a:p>
            <a:pPr algn="ctr" rtl="0"/>
            <a:r>
              <a:rPr lang="ru-RU" sz="3200" u="sng" dirty="0" smtClean="0"/>
              <a:t>Образовательные организации,</a:t>
            </a:r>
            <a:br>
              <a:rPr lang="ru-RU" sz="3200" u="sng" dirty="0" smtClean="0"/>
            </a:br>
            <a:r>
              <a:rPr lang="ru-RU" sz="3200" u="sng" dirty="0" smtClean="0"/>
              <a:t> зарегистрированные в АИС «Навигатор»</a:t>
            </a:r>
            <a:endParaRPr lang="ru-RU" sz="3200" u="sng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B599B60-BF79-A832-6AD4-6C6FC6CE431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1440" y="2231072"/>
            <a:ext cx="7429500" cy="3941128"/>
          </a:xfrm>
        </p:spPr>
        <p:txBody>
          <a:bodyPr rtlCol="0">
            <a:normAutofit fontScale="85000" lnSpcReduction="10000"/>
          </a:bodyPr>
          <a:lstStyle>
            <a:defPPr>
              <a:defRPr lang="ru-RU"/>
            </a:defPPr>
          </a:lstStyle>
          <a:p>
            <a:pPr marL="457200" indent="-457200" algn="ctr">
              <a:buFont typeface="Wingdings" pitchFamily="2" charset="2"/>
              <a:buChar char="v"/>
            </a:pPr>
            <a:r>
              <a:rPr lang="ru-RU" sz="3200" b="1" dirty="0" smtClean="0"/>
              <a:t>Организация дополнительного образования:</a:t>
            </a:r>
          </a:p>
          <a:p>
            <a:pPr algn="ctr"/>
            <a:r>
              <a:rPr lang="ru-RU" sz="3200" dirty="0" smtClean="0"/>
              <a:t>МБУ ДО ЦДО УКМО.</a:t>
            </a:r>
            <a:endParaRPr lang="ru-RU" sz="3200" dirty="0"/>
          </a:p>
          <a:p>
            <a:pPr marL="457200" indent="-457200" algn="ctr">
              <a:buFont typeface="Wingdings" pitchFamily="2" charset="2"/>
              <a:buChar char="v"/>
            </a:pPr>
            <a:r>
              <a:rPr lang="ru-RU" sz="3200" b="1" dirty="0" smtClean="0"/>
              <a:t>Общеобразовательные организации: </a:t>
            </a:r>
          </a:p>
          <a:p>
            <a:pPr algn="ctr"/>
            <a:r>
              <a:rPr lang="ru-RU" sz="3200" dirty="0" smtClean="0"/>
              <a:t>МОУ СОШ №1,2,3,4,5,6,7,8,9,10, Лицей, </a:t>
            </a:r>
            <a:r>
              <a:rPr lang="ru-RU" sz="3200" dirty="0" err="1" smtClean="0"/>
              <a:t>п.Ручей</a:t>
            </a:r>
            <a:r>
              <a:rPr lang="ru-RU" sz="3200" dirty="0" smtClean="0"/>
              <a:t>, </a:t>
            </a:r>
            <a:r>
              <a:rPr lang="ru-RU" sz="3200" dirty="0" err="1" smtClean="0"/>
              <a:t>п.Янталь</a:t>
            </a:r>
            <a:r>
              <a:rPr lang="ru-RU" sz="3200" dirty="0" smtClean="0"/>
              <a:t>,  </a:t>
            </a:r>
            <a:r>
              <a:rPr lang="ru-RU" sz="3200" dirty="0" err="1" smtClean="0"/>
              <a:t>п.Звездный</a:t>
            </a:r>
            <a:r>
              <a:rPr lang="ru-RU" sz="3200" dirty="0" smtClean="0"/>
              <a:t>, п. </a:t>
            </a:r>
            <a:r>
              <a:rPr lang="ru-RU" sz="3200" dirty="0" err="1" smtClean="0"/>
              <a:t>Верхнемарково</a:t>
            </a:r>
            <a:r>
              <a:rPr lang="ru-RU" sz="3200" dirty="0" smtClean="0"/>
              <a:t>, </a:t>
            </a:r>
            <a:r>
              <a:rPr lang="ru-RU" sz="3200" dirty="0" err="1" smtClean="0"/>
              <a:t>п.Ния</a:t>
            </a:r>
            <a:r>
              <a:rPr lang="ru-RU" sz="3200" dirty="0" smtClean="0"/>
              <a:t>, </a:t>
            </a:r>
            <a:r>
              <a:rPr lang="ru-RU" sz="3200" dirty="0" err="1" smtClean="0"/>
              <a:t>п.Подымахино</a:t>
            </a:r>
            <a:r>
              <a:rPr lang="ru-RU" sz="3200" smtClean="0"/>
              <a:t>.</a:t>
            </a:r>
            <a:endParaRPr lang="ru-RU" sz="3200" dirty="0"/>
          </a:p>
          <a:p>
            <a:pPr marL="457200" indent="-457200" algn="ctr">
              <a:buFont typeface="Wingdings" pitchFamily="2" charset="2"/>
              <a:buChar char="v"/>
            </a:pPr>
            <a:r>
              <a:rPr lang="ru-RU" sz="3200" b="1" dirty="0" smtClean="0"/>
              <a:t>Дошкольные образовательные организации: </a:t>
            </a:r>
          </a:p>
          <a:p>
            <a:pPr algn="ctr"/>
            <a:r>
              <a:rPr lang="ru-RU" sz="3200" dirty="0" smtClean="0"/>
              <a:t>МДОУ ДС №41,54.</a:t>
            </a:r>
            <a:endParaRPr lang="ru-RU" sz="3200" dirty="0"/>
          </a:p>
          <a:p>
            <a:pPr rtl="0"/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11" t="21280" r="19671" b="4305"/>
          <a:stretch/>
        </p:blipFill>
        <p:spPr bwMode="auto">
          <a:xfrm rot="179534">
            <a:off x="7553169" y="803461"/>
            <a:ext cx="4199546" cy="5752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7537" y="57694"/>
            <a:ext cx="1280162" cy="128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822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8" y="129925"/>
            <a:ext cx="10435592" cy="6602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978" y="5063268"/>
            <a:ext cx="2677363" cy="16693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462" y="4531435"/>
            <a:ext cx="2549879" cy="158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11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76A9A9A7-F1D2-237D-AC72-E21A286F0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89" y="215447"/>
            <a:ext cx="5231131" cy="451181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2400" dirty="0" smtClean="0"/>
              <a:t>Методические мероприятия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3606">
            <a:off x="1060938" y="2148220"/>
            <a:ext cx="5750870" cy="4313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r="16791"/>
          <a:stretch/>
        </p:blipFill>
        <p:spPr>
          <a:xfrm rot="21175569">
            <a:off x="207367" y="817036"/>
            <a:ext cx="2940131" cy="3549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5">
            <a:extLst>
              <a:ext uri="{FF2B5EF4-FFF2-40B4-BE49-F238E27FC236}">
                <a16:creationId xmlns:a16="http://schemas.microsoft.com/office/drawing/2014/main" xmlns="" id="{76A9A9A7-F1D2-237D-AC72-E21A286F0A6F}"/>
              </a:ext>
            </a:extLst>
          </p:cNvPr>
          <p:cNvSpPr txBox="1">
            <a:spLocks/>
          </p:cNvSpPr>
          <p:nvPr/>
        </p:nvSpPr>
        <p:spPr>
          <a:xfrm>
            <a:off x="6385559" y="225361"/>
            <a:ext cx="5231131" cy="86048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44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ru-RU">
                <a:solidFill>
                  <a:schemeClr val="tx2"/>
                </a:solidFill>
              </a:defRPr>
            </a:lvl2pPr>
            <a:lvl3pPr eaLnBrk="1" hangingPunct="1">
              <a:defRPr lang="ru-RU">
                <a:solidFill>
                  <a:schemeClr val="tx2"/>
                </a:solidFill>
              </a:defRPr>
            </a:lvl3pPr>
            <a:lvl4pPr eaLnBrk="1" hangingPunct="1">
              <a:defRPr lang="ru-RU">
                <a:solidFill>
                  <a:schemeClr val="tx2"/>
                </a:solidFill>
              </a:defRPr>
            </a:lvl4pPr>
            <a:lvl5pPr eaLnBrk="1" hangingPunct="1">
              <a:defRPr lang="ru-RU">
                <a:solidFill>
                  <a:schemeClr val="tx2"/>
                </a:solidFill>
              </a:defRPr>
            </a:lvl5pPr>
            <a:lvl6pPr eaLnBrk="1" hangingPunct="1">
              <a:defRPr lang="ru-RU">
                <a:solidFill>
                  <a:schemeClr val="tx2"/>
                </a:solidFill>
              </a:defRPr>
            </a:lvl6pPr>
            <a:lvl7pPr eaLnBrk="1" hangingPunct="1">
              <a:defRPr lang="ru-RU">
                <a:solidFill>
                  <a:schemeClr val="tx2"/>
                </a:solidFill>
              </a:defRPr>
            </a:lvl7pPr>
            <a:lvl8pPr eaLnBrk="1" hangingPunct="1">
              <a:defRPr lang="ru-RU">
                <a:solidFill>
                  <a:schemeClr val="tx2"/>
                </a:solidFill>
              </a:defRPr>
            </a:lvl8pPr>
            <a:lvl9pPr eaLnBrk="1" hangingPunct="1">
              <a:defRPr lang="ru-RU"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dirty="0" smtClean="0"/>
              <a:t>Для родителей и обучающихся совместно с Муниципальным  центром профориентации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0" t="20000"/>
          <a:stretch/>
        </p:blipFill>
        <p:spPr>
          <a:xfrm rot="337527">
            <a:off x="6152400" y="1531620"/>
            <a:ext cx="5697448" cy="4046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276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8700" y="225473"/>
            <a:ext cx="7612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/>
                <a:ea typeface="Calibri"/>
              </a:rPr>
              <a:t>Независимая экспертиза  </a:t>
            </a:r>
            <a:r>
              <a:rPr lang="ru-RU" sz="2000" b="1" dirty="0">
                <a:solidFill>
                  <a:schemeClr val="bg1"/>
                </a:solidFill>
                <a:latin typeface="Times New Roman"/>
                <a:ea typeface="Calibri"/>
              </a:rPr>
              <a:t>оценки </a:t>
            </a:r>
            <a:endParaRPr lang="ru-RU" sz="2000" b="1" dirty="0" smtClean="0">
              <a:solidFill>
                <a:schemeClr val="bg1"/>
              </a:solidFill>
              <a:latin typeface="Times New Roman"/>
              <a:ea typeface="Calibri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/>
                <a:ea typeface="Calibri"/>
              </a:rPr>
              <a:t>качества </a:t>
            </a:r>
            <a:r>
              <a:rPr lang="ru-RU" sz="2000" b="1" dirty="0">
                <a:solidFill>
                  <a:schemeClr val="bg1"/>
                </a:solidFill>
                <a:latin typeface="Times New Roman"/>
                <a:ea typeface="Calibri"/>
              </a:rPr>
              <a:t>дополнительных </a:t>
            </a:r>
            <a:r>
              <a:rPr lang="ru-RU" sz="2000" b="1" dirty="0" smtClean="0">
                <a:solidFill>
                  <a:schemeClr val="bg1"/>
                </a:solidFill>
                <a:latin typeface="Times New Roman"/>
                <a:ea typeface="Calibri"/>
              </a:rPr>
              <a:t>общеразвивающих программ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70" b="12933"/>
          <a:stretch/>
        </p:blipFill>
        <p:spPr>
          <a:xfrm rot="15904452">
            <a:off x="911568" y="276928"/>
            <a:ext cx="3976284" cy="5478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4" t="5722" r="8046" b="5047"/>
          <a:stretch/>
        </p:blipFill>
        <p:spPr>
          <a:xfrm rot="15848557">
            <a:off x="4196239" y="755470"/>
            <a:ext cx="4259628" cy="5923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3348">
            <a:off x="6358539" y="2630901"/>
            <a:ext cx="5546734" cy="3920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076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972800" cy="698305"/>
          </a:xfrm>
        </p:spPr>
        <p:txBody>
          <a:bodyPr/>
          <a:lstStyle/>
          <a:p>
            <a:pPr algn="ctr"/>
            <a:r>
              <a:rPr lang="ru-RU" sz="3200" dirty="0" smtClean="0"/>
              <a:t>Распространение лучших практик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080" y="922123"/>
            <a:ext cx="4092890" cy="5788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" y="857250"/>
            <a:ext cx="4423410" cy="5897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990" y="754380"/>
            <a:ext cx="4316007" cy="61036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" y="646430"/>
            <a:ext cx="4290060" cy="5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7" b="10666"/>
          <a:stretch/>
        </p:blipFill>
        <p:spPr>
          <a:xfrm>
            <a:off x="1562899" y="628650"/>
            <a:ext cx="9478481" cy="6126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24" y="857250"/>
            <a:ext cx="8193203" cy="5793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5" t="1704" r="4590" b="4148"/>
          <a:stretch/>
        </p:blipFill>
        <p:spPr>
          <a:xfrm>
            <a:off x="7178040" y="194310"/>
            <a:ext cx="4469130" cy="6456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954" y="0"/>
            <a:ext cx="484956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076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890" y="0"/>
            <a:ext cx="10972800" cy="698305"/>
          </a:xfrm>
        </p:spPr>
        <p:txBody>
          <a:bodyPr/>
          <a:lstStyle/>
          <a:p>
            <a:pPr algn="ctr"/>
            <a:r>
              <a:rPr lang="ru-RU" sz="3600" dirty="0" smtClean="0"/>
              <a:t>Региональная методическая неделя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2" y="708660"/>
            <a:ext cx="6054706" cy="4264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702" y="2840736"/>
            <a:ext cx="5582966" cy="3931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534" y="582930"/>
            <a:ext cx="4550508" cy="6189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323" y="1303020"/>
            <a:ext cx="7886641" cy="5554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217" y="0"/>
            <a:ext cx="484956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291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6207" y="114300"/>
            <a:ext cx="9243060" cy="744025"/>
          </a:xfrm>
        </p:spPr>
        <p:txBody>
          <a:bodyPr/>
          <a:lstStyle/>
          <a:p>
            <a:pPr algn="ctr"/>
            <a:r>
              <a:rPr lang="ru-RU" sz="3200" dirty="0" smtClean="0"/>
              <a:t>Методическая</a:t>
            </a:r>
            <a:r>
              <a:rPr lang="ru-RU" dirty="0" smtClean="0"/>
              <a:t> </a:t>
            </a:r>
            <a:r>
              <a:rPr lang="ru-RU" sz="3200" dirty="0" smtClean="0"/>
              <a:t>сессия, </a:t>
            </a:r>
            <a:r>
              <a:rPr lang="ru-RU" sz="2800" dirty="0" smtClean="0"/>
              <a:t>2023г.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341" y="1074420"/>
            <a:ext cx="4475659" cy="3164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061" y="3687011"/>
            <a:ext cx="4338878" cy="3068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19"/>
          <a:stretch/>
        </p:blipFill>
        <p:spPr>
          <a:xfrm>
            <a:off x="1280158" y="3131820"/>
            <a:ext cx="5932903" cy="3623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06"/>
          <a:stretch/>
        </p:blipFill>
        <p:spPr>
          <a:xfrm>
            <a:off x="114300" y="465367"/>
            <a:ext cx="3760470" cy="3406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444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5730" y="136085"/>
            <a:ext cx="10972800" cy="1018345"/>
          </a:xfrm>
        </p:spPr>
        <p:txBody>
          <a:bodyPr/>
          <a:lstStyle/>
          <a:p>
            <a:pPr algn="ctr"/>
            <a:r>
              <a:rPr lang="ru-RU" sz="2400" dirty="0" smtClean="0"/>
              <a:t>Панорама </a:t>
            </a:r>
            <a:r>
              <a:rPr lang="ru-RU" sz="2400" dirty="0"/>
              <a:t>лучших практик реализации летних дополнительных общеразвивающих программ в муниципальных образованиях   Иркутской </a:t>
            </a:r>
            <a:r>
              <a:rPr lang="ru-RU" sz="2400" dirty="0" smtClean="0"/>
              <a:t>области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1154431"/>
            <a:ext cx="4690110" cy="5589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36" t="21081" r="36608" b="28045"/>
          <a:stretch/>
        </p:blipFill>
        <p:spPr bwMode="auto">
          <a:xfrm>
            <a:off x="5101591" y="1154431"/>
            <a:ext cx="6899909" cy="5589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257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7" t="9834" r="8445" b="7501"/>
          <a:stretch/>
        </p:blipFill>
        <p:spPr>
          <a:xfrm>
            <a:off x="5303520" y="1514541"/>
            <a:ext cx="3749040" cy="53434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6" t="10510" r="8627" b="29829"/>
          <a:stretch/>
        </p:blipFill>
        <p:spPr>
          <a:xfrm>
            <a:off x="262890" y="1849125"/>
            <a:ext cx="4800600" cy="4863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410" y="3589020"/>
            <a:ext cx="2552700" cy="25527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" y="240030"/>
            <a:ext cx="3111362" cy="141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8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" y="411480"/>
            <a:ext cx="8755380" cy="6120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9017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smtClean="0"/>
              <a:t>Цель деятельности МОЦ</a:t>
            </a:r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60320" y="2281238"/>
            <a:ext cx="8907780" cy="3700462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algn="just"/>
            <a:r>
              <a:rPr lang="ru-RU" sz="2800" dirty="0" smtClean="0"/>
              <a:t>создание </a:t>
            </a:r>
            <a:r>
              <a:rPr lang="ru-RU" sz="2800" dirty="0"/>
              <a:t>условий для обеспечения в </a:t>
            </a:r>
            <a:r>
              <a:rPr lang="ru-RU" sz="2800" dirty="0" err="1" smtClean="0"/>
              <a:t>Усть-Кутском</a:t>
            </a:r>
            <a:r>
              <a:rPr lang="ru-RU" sz="2800" dirty="0" smtClean="0"/>
              <a:t> </a:t>
            </a:r>
            <a:r>
              <a:rPr lang="ru-RU" sz="2800" dirty="0"/>
              <a:t>муниципальном образовании эффективной системы взаимодействия участников образовательных отношений в сфере дополнительного образования детей по реализации современных востребованных дополнительных общеобразовательных программ для детей различных направленностей.</a:t>
            </a:r>
          </a:p>
          <a:p>
            <a:pPr rtl="0"/>
            <a:endParaRPr lang="ru-RU" dirty="0"/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C78CEA4F-D72A-C069-6A51-328B103CA0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xmlns="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xmlns="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xmlns="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20031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426" y="0"/>
            <a:ext cx="10873740" cy="168020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smtClean="0"/>
              <a:t>Основные задачи деятельности МОЦ:</a:t>
            </a:r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27910" y="1977390"/>
            <a:ext cx="9566910" cy="4697730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algn="just"/>
            <a:r>
              <a:rPr lang="ru-RU" sz="2400" dirty="0"/>
              <a:t>организационное, информационное, консультационное, учебно- методическое сопровождение программ дополнительного образования детей, мониторинг реализации </a:t>
            </a:r>
            <a:r>
              <a:rPr lang="ru-RU" sz="2400" dirty="0" smtClean="0"/>
              <a:t>приоритетных проектов </a:t>
            </a:r>
            <a:r>
              <a:rPr lang="ru-RU" sz="2400" dirty="0"/>
              <a:t>«Успех каждого </a:t>
            </a:r>
            <a:r>
              <a:rPr lang="ru-RU" sz="2400" dirty="0" smtClean="0"/>
              <a:t>ребенка» и «Молодежь и Дети»;</a:t>
            </a:r>
            <a:endParaRPr lang="ru-RU" sz="2400" dirty="0"/>
          </a:p>
          <a:p>
            <a:pPr algn="just"/>
            <a:r>
              <a:rPr lang="ru-RU" sz="2400" dirty="0" smtClean="0"/>
              <a:t>обеспечение </a:t>
            </a:r>
            <a:r>
              <a:rPr lang="ru-RU" sz="2400" dirty="0"/>
              <a:t>межведомственного сотрудничества организаций дополнительного образования отраслей образования сфере дополнительного образования детей;</a:t>
            </a:r>
          </a:p>
          <a:p>
            <a:pPr algn="just"/>
            <a:r>
              <a:rPr lang="ru-RU" sz="2400" dirty="0" smtClean="0"/>
              <a:t>содействие </a:t>
            </a:r>
            <a:r>
              <a:rPr lang="ru-RU" sz="2400" dirty="0"/>
              <a:t>внедрению современных управленческих и организационно </a:t>
            </a:r>
            <a:r>
              <a:rPr lang="ru-RU" sz="2400" dirty="0" smtClean="0"/>
              <a:t>- экономических </a:t>
            </a:r>
            <a:r>
              <a:rPr lang="ru-RU" sz="2400" dirty="0"/>
              <a:t>механизмов в дополнительном образовании детей.</a:t>
            </a:r>
          </a:p>
          <a:p>
            <a:pPr rtl="0"/>
            <a:endParaRPr lang="ru-RU" dirty="0"/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C78CEA4F-D72A-C069-6A51-328B103CA0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xmlns="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xmlns="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xmlns="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68107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040" y="557213"/>
            <a:ext cx="6903720" cy="1240154"/>
          </a:xfrm>
        </p:spPr>
        <p:txBody>
          <a:bodyPr/>
          <a:lstStyle/>
          <a:p>
            <a:pPr algn="ctr"/>
            <a:r>
              <a:rPr lang="ru-RU" dirty="0" smtClean="0"/>
              <a:t>Состав  Муниципального опорного центра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014" y="1177290"/>
            <a:ext cx="2133175" cy="15316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0031" y="2594610"/>
            <a:ext cx="119519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	Руководитель</a:t>
            </a:r>
            <a:r>
              <a:rPr lang="ru-RU" sz="2800" dirty="0" smtClean="0">
                <a:solidFill>
                  <a:schemeClr val="bg1"/>
                </a:solidFill>
              </a:rPr>
              <a:t>. 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</a:t>
            </a:r>
            <a:r>
              <a:rPr lang="ru-RU" sz="2800" dirty="0">
                <a:solidFill>
                  <a:schemeClr val="bg1"/>
                </a:solidFill>
              </a:rPr>
              <a:t>	Системный администратор </a:t>
            </a:r>
            <a:r>
              <a:rPr lang="ru-RU" sz="2800" dirty="0" smtClean="0">
                <a:solidFill>
                  <a:schemeClr val="bg1"/>
                </a:solidFill>
              </a:rPr>
              <a:t> .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</a:t>
            </a:r>
            <a:r>
              <a:rPr lang="ru-RU" sz="2800" dirty="0">
                <a:solidFill>
                  <a:schemeClr val="bg1"/>
                </a:solidFill>
              </a:rPr>
              <a:t>	</a:t>
            </a:r>
            <a:r>
              <a:rPr lang="ru-RU" sz="2800" dirty="0" smtClean="0">
                <a:solidFill>
                  <a:schemeClr val="bg1"/>
                </a:solidFill>
              </a:rPr>
              <a:t>Администратор. 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</a:t>
            </a:r>
            <a:r>
              <a:rPr lang="ru-RU" sz="2800" dirty="0">
                <a:solidFill>
                  <a:schemeClr val="bg1"/>
                </a:solidFill>
              </a:rPr>
              <a:t>	Специалист по развитию финансово-экономических </a:t>
            </a:r>
            <a:r>
              <a:rPr lang="ru-RU" sz="2800" dirty="0" smtClean="0">
                <a:solidFill>
                  <a:schemeClr val="bg1"/>
                </a:solidFill>
              </a:rPr>
              <a:t>моделей.</a:t>
            </a:r>
            <a:endParaRPr lang="ru-RU" sz="2800" dirty="0">
              <a:solidFill>
                <a:schemeClr val="bg1"/>
              </a:solidFill>
            </a:endParaRPr>
          </a:p>
          <a:p>
            <a:r>
              <a:rPr lang="ru-RU" sz="2800" dirty="0">
                <a:solidFill>
                  <a:schemeClr val="bg1"/>
                </a:solidFill>
              </a:rPr>
              <a:t>	Специалист по развитию нормативно-правовой </a:t>
            </a:r>
            <a:r>
              <a:rPr lang="ru-RU" sz="2800" dirty="0" smtClean="0">
                <a:solidFill>
                  <a:schemeClr val="bg1"/>
                </a:solidFill>
              </a:rPr>
              <a:t>базы.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65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C78CEA4F-D72A-C069-6A51-328B103CA0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xmlns="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xmlns="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xmlns="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3" t="1332" b="8375"/>
          <a:stretch/>
        </p:blipFill>
        <p:spPr>
          <a:xfrm>
            <a:off x="485426" y="44762"/>
            <a:ext cx="4898104" cy="6673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4" t="7131" r="9738" b="6537"/>
          <a:stretch/>
        </p:blipFill>
        <p:spPr>
          <a:xfrm>
            <a:off x="6206490" y="44762"/>
            <a:ext cx="5372100" cy="678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4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21633A5-8BE3-D44D-57F3-2EF16137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5AB6D40A-2A0A-AF3D-8CF7-3ECD37765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48590" y="-114300"/>
            <a:ext cx="3966210" cy="1463041"/>
          </a:xfrm>
        </p:spPr>
        <p:txBody>
          <a:bodyPr rtlCol="0"/>
          <a:lstStyle>
            <a:defPPr>
              <a:defRPr lang="ru-RU"/>
            </a:defPPr>
          </a:lstStyle>
          <a:p>
            <a:pPr algn="ctr" rtl="0"/>
            <a:r>
              <a:rPr lang="ru-RU" sz="2800" dirty="0" smtClean="0"/>
              <a:t>Модель функционирования МОЦ УКМО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0" t="1742" r="3253" b="6108"/>
          <a:stretch/>
        </p:blipFill>
        <p:spPr>
          <a:xfrm>
            <a:off x="3634740" y="0"/>
            <a:ext cx="85572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5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4389120" y="422910"/>
            <a:ext cx="3234889" cy="3611880"/>
          </a:xfrm>
        </p:spPr>
        <p:txBody>
          <a:bodyPr/>
          <a:lstStyle/>
          <a:p>
            <a:pPr algn="ctr"/>
            <a:r>
              <a:rPr lang="ru-RU" sz="3600" u="sng" dirty="0"/>
              <a:t>1 марта 2023 </a:t>
            </a:r>
            <a:r>
              <a:rPr lang="ru-RU" sz="3600" dirty="0" smtClean="0"/>
              <a:t>г. </a:t>
            </a:r>
            <a:r>
              <a:rPr lang="ru-RU" sz="3600" dirty="0"/>
              <a:t>все выдаваемые сертификаты являются </a:t>
            </a:r>
            <a:r>
              <a:rPr lang="ru-RU" sz="3600" u="sng" dirty="0"/>
              <a:t>социальными сертификатами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3" t="7495" r="12524" b="6391"/>
          <a:stretch/>
        </p:blipFill>
        <p:spPr>
          <a:xfrm>
            <a:off x="0" y="217170"/>
            <a:ext cx="4366261" cy="6185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547" y="217170"/>
            <a:ext cx="4269946" cy="60350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755380" y="2971800"/>
            <a:ext cx="224028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966710" y="422910"/>
            <a:ext cx="1177290" cy="2514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24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9" t="12136" r="30036" b="5826"/>
          <a:stretch/>
        </p:blipFill>
        <p:spPr bwMode="auto">
          <a:xfrm>
            <a:off x="7235190" y="80010"/>
            <a:ext cx="4956809" cy="66464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8" t="21007" r="16309" b="11742"/>
          <a:stretch/>
        </p:blipFill>
        <p:spPr bwMode="auto">
          <a:xfrm>
            <a:off x="238991" y="948690"/>
            <a:ext cx="7327669" cy="5017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198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льзовательская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M78853419_Win32_SL_V5" id="{958D2C9E-948D-4354-BF9D-DF8AE3C2B240}" vid="{22D4A967-05D2-4D72-8594-54CFF3414833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A8ECD1-788F-484B-9043-D957FCFDF1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0FE134-9032-4C7F-BC57-C7DE3F833363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36D24F1A-6251-4B9A-A918-7D6F3A8F7E2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236</Words>
  <Application>Microsoft Office PowerPoint</Application>
  <PresentationFormat>Произвольный</PresentationFormat>
  <Paragraphs>41</Paragraphs>
  <Slides>20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Пользовательская</vt:lpstr>
      <vt:lpstr>Муниципальный опорный центр УКМО как механизм обеспечения эффективной системы межведомственного взаимодействия в сфере дополнительного образования детей в УКМО</vt:lpstr>
      <vt:lpstr>Презентация PowerPoint</vt:lpstr>
      <vt:lpstr>Цель деятельности МОЦ</vt:lpstr>
      <vt:lpstr>Основные задачи деятельности МОЦ:</vt:lpstr>
      <vt:lpstr>Состав  Муниципального опорного центра</vt:lpstr>
      <vt:lpstr>Презентация PowerPoint</vt:lpstr>
      <vt:lpstr>Модель функционирования МОЦ УКМО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Образовательные организации,  зарегистрированные в АИС «Навигатор»</vt:lpstr>
      <vt:lpstr>Презентация PowerPoint</vt:lpstr>
      <vt:lpstr>Методические мероприятия</vt:lpstr>
      <vt:lpstr>Презентация PowerPoint</vt:lpstr>
      <vt:lpstr>Распространение лучших практик</vt:lpstr>
      <vt:lpstr>Региональная методическая неделя</vt:lpstr>
      <vt:lpstr>Методическая сессия, 2023г.</vt:lpstr>
      <vt:lpstr>Панорама лучших практик реализации летних дополнительных общеразвивающих программ в муниципальных образованиях   Иркутской области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2023-12-20T08:12:12Z</dcterms:created>
  <dcterms:modified xsi:type="dcterms:W3CDTF">2025-06-03T08:58:56Z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